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12954000" cy="68453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2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2026" y="2122043"/>
            <a:ext cx="11016298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4052" y="3833368"/>
            <a:ext cx="9072245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0844" y="2009901"/>
            <a:ext cx="4229100" cy="357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27493" y="1835657"/>
            <a:ext cx="5077459" cy="366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960350" cy="6841490"/>
          </a:xfrm>
          <a:custGeom>
            <a:avLst/>
            <a:gdLst/>
            <a:ahLst/>
            <a:cxnLst/>
            <a:rect l="l" t="t" r="r" b="b"/>
            <a:pathLst>
              <a:path w="12960350" h="6841490">
                <a:moveTo>
                  <a:pt x="12960096" y="0"/>
                </a:moveTo>
                <a:lnTo>
                  <a:pt x="0" y="0"/>
                </a:lnTo>
                <a:lnTo>
                  <a:pt x="0" y="6841235"/>
                </a:lnTo>
                <a:lnTo>
                  <a:pt x="12960096" y="6841235"/>
                </a:lnTo>
                <a:lnTo>
                  <a:pt x="12960096" y="0"/>
                </a:lnTo>
                <a:close/>
              </a:path>
            </a:pathLst>
          </a:custGeom>
          <a:solidFill>
            <a:srgbClr val="A20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0619" y="0"/>
            <a:ext cx="4189475" cy="68412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9" y="329183"/>
            <a:ext cx="1863852" cy="8199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56976" y="124967"/>
            <a:ext cx="1574292" cy="6873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88035"/>
            <a:ext cx="891540" cy="320040"/>
          </a:xfrm>
          <a:custGeom>
            <a:avLst/>
            <a:gdLst/>
            <a:ahLst/>
            <a:cxnLst/>
            <a:rect l="l" t="t" r="r" b="b"/>
            <a:pathLst>
              <a:path w="891540" h="320040">
                <a:moveTo>
                  <a:pt x="891540" y="0"/>
                </a:moveTo>
                <a:lnTo>
                  <a:pt x="0" y="0"/>
                </a:lnTo>
                <a:lnTo>
                  <a:pt x="0" y="320039"/>
                </a:lnTo>
                <a:lnTo>
                  <a:pt x="891540" y="320039"/>
                </a:lnTo>
                <a:lnTo>
                  <a:pt x="891540" y="0"/>
                </a:lnTo>
                <a:close/>
              </a:path>
            </a:pathLst>
          </a:custGeom>
          <a:solidFill>
            <a:srgbClr val="A20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259586" y="6572250"/>
            <a:ext cx="2303780" cy="0"/>
          </a:xfrm>
          <a:custGeom>
            <a:avLst/>
            <a:gdLst/>
            <a:ahLst/>
            <a:cxnLst/>
            <a:rect l="l" t="t" r="r" b="b"/>
            <a:pathLst>
              <a:path w="2303779">
                <a:moveTo>
                  <a:pt x="0" y="0"/>
                </a:moveTo>
                <a:lnTo>
                  <a:pt x="2303399" y="0"/>
                </a:lnTo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374" y="828293"/>
            <a:ext cx="612140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8009" y="1814448"/>
            <a:ext cx="7509509" cy="3820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06519" y="6366129"/>
            <a:ext cx="414731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3171" y="6453148"/>
            <a:ext cx="42164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31452" y="6366129"/>
            <a:ext cx="29808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epa.ru/vysshee-obrazovanie/bakalavriat/osnovnaya-informatsiya/individualnye-dostizheniya/" TargetMode="External"/><Relationship Id="rId2" Type="http://schemas.openxmlformats.org/officeDocument/2006/relationships/hyperlink" Target="https://www.ranepa.ru/images/docs/pk/2023/Prilogenie_4_Konkursi_Minprosvesheniya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ranepa.ru/vysshee-obrazovanie/bakalavriat/vstupitelnye-ispytaniy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nepa.ru/vysshee-obrazovanie/bakalavriat/vstupitelnye-ispytaniya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6.png"/><Relationship Id="rId7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k.com/ranepaprim" TargetMode="External"/><Relationship Id="rId5" Type="http://schemas.openxmlformats.org/officeDocument/2006/relationships/hyperlink" Target="https://www.prim.ranepa.ru/abiturientu/mesta-priema-dokumentov/" TargetMode="External"/><Relationship Id="rId4" Type="http://schemas.openxmlformats.org/officeDocument/2006/relationships/hyperlink" Target="mailto:post-prim@ranepa.r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vuzonline" TargetMode="External"/><Relationship Id="rId2" Type="http://schemas.openxmlformats.org/officeDocument/2006/relationships/hyperlink" Target="https://lk.ranepa.ru/pk/auth.ph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epa.ru/vysshee-obrazovanie/bakalavriat/osnovnaya-informatsiya/individualnye-dostizheniya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960350" cy="6841490"/>
          </a:xfrm>
          <a:custGeom>
            <a:avLst/>
            <a:gdLst/>
            <a:ahLst/>
            <a:cxnLst/>
            <a:rect l="l" t="t" r="r" b="b"/>
            <a:pathLst>
              <a:path w="12960350" h="6841490">
                <a:moveTo>
                  <a:pt x="12960096" y="0"/>
                </a:moveTo>
                <a:lnTo>
                  <a:pt x="0" y="0"/>
                </a:lnTo>
                <a:lnTo>
                  <a:pt x="0" y="6841235"/>
                </a:lnTo>
                <a:lnTo>
                  <a:pt x="12960096" y="6841235"/>
                </a:lnTo>
                <a:lnTo>
                  <a:pt x="12960096" y="0"/>
                </a:lnTo>
                <a:close/>
              </a:path>
            </a:pathLst>
          </a:custGeom>
          <a:solidFill>
            <a:srgbClr val="A20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0619" y="0"/>
            <a:ext cx="4189475" cy="68412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9" y="329183"/>
            <a:ext cx="1863852" cy="8199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957114" y="727074"/>
            <a:ext cx="281305" cy="531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2023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28754" y="1405889"/>
            <a:ext cx="0" cy="2303145"/>
          </a:xfrm>
          <a:custGeom>
            <a:avLst/>
            <a:gdLst/>
            <a:ahLst/>
            <a:cxnLst/>
            <a:rect l="l" t="t" r="r" b="b"/>
            <a:pathLst>
              <a:path h="2303145">
                <a:moveTo>
                  <a:pt x="0" y="0"/>
                </a:moveTo>
                <a:lnTo>
                  <a:pt x="0" y="2302637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1972948" y="5310390"/>
            <a:ext cx="252095" cy="996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138" y="3095497"/>
            <a:ext cx="5420462" cy="1613535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ИНФОРМАЦИЯ</a:t>
            </a:r>
            <a:endParaRPr sz="3200" dirty="0">
              <a:latin typeface="Arial"/>
              <a:cs typeface="Arial"/>
            </a:endParaRPr>
          </a:p>
          <a:p>
            <a:pPr marL="12700" marR="130810">
              <a:lnSpc>
                <a:spcPct val="100000"/>
              </a:lnSpc>
              <a:spcBef>
                <a:spcPts val="1240"/>
              </a:spcBef>
            </a:pP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поступающих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бакалавриата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090" y="6108598"/>
            <a:ext cx="11563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Владивосток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1144" y="623442"/>
            <a:ext cx="3670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Приемная</a:t>
            </a:r>
            <a:r>
              <a:rPr sz="2400" b="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кампания</a:t>
            </a:r>
            <a:r>
              <a:rPr sz="2400" b="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2023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74" y="828293"/>
            <a:ext cx="61214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Индивидуальные</a:t>
            </a:r>
            <a:r>
              <a:rPr spc="-75" dirty="0"/>
              <a:t> </a:t>
            </a:r>
            <a:r>
              <a:rPr spc="-15" dirty="0"/>
              <a:t>достижения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578" y="323214"/>
            <a:ext cx="197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11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844" y="1597391"/>
            <a:ext cx="2609215" cy="158115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5400" b="1" spc="-5" dirty="0">
                <a:solidFill>
                  <a:srgbClr val="A20136"/>
                </a:solidFill>
                <a:latin typeface="Arial"/>
                <a:cs typeface="Arial"/>
              </a:rPr>
              <a:t>+3</a:t>
            </a:r>
            <a:r>
              <a:rPr sz="5400" b="1" spc="-55" dirty="0">
                <a:solidFill>
                  <a:srgbClr val="A2013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A20136"/>
                </a:solidFill>
                <a:latin typeface="Arial"/>
                <a:cs typeface="Arial"/>
              </a:rPr>
              <a:t>балла</a:t>
            </a:r>
            <a:endParaRPr sz="2800" dirty="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439"/>
              </a:spcBef>
            </a:pPr>
            <a:r>
              <a:rPr sz="1600" spc="-15" dirty="0">
                <a:latin typeface="Microsoft Sans Serif"/>
                <a:cs typeface="Microsoft Sans Serif"/>
              </a:rPr>
              <a:t>дополнительно</a:t>
            </a:r>
            <a:endParaRPr sz="1600" dirty="0">
              <a:latin typeface="Microsoft Sans Serif"/>
              <a:cs typeface="Microsoft Sans Serif"/>
            </a:endParaRPr>
          </a:p>
          <a:p>
            <a:pPr marL="80645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начисляются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при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наличии: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9447" y="2008124"/>
            <a:ext cx="758190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A20136"/>
                </a:solidFill>
                <a:latin typeface="Microsoft Sans Serif"/>
                <a:cs typeface="Microsoft Sans Serif"/>
              </a:rPr>
              <a:t>-</a:t>
            </a:r>
            <a:r>
              <a:rPr sz="1400" spc="170" dirty="0">
                <a:solidFill>
                  <a:srgbClr val="A2013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статуса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чемпиона,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призера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Олимпийских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игр,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Паралимпийских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игр,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Сурдлимпийских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игр,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чемпиона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мира,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чемпиона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Европы,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лица,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занявшего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первое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место</a:t>
            </a:r>
            <a:r>
              <a:rPr sz="1400" spc="-5" dirty="0">
                <a:latin typeface="Microsoft Sans Serif"/>
                <a:cs typeface="Microsoft Sans Serif"/>
              </a:rPr>
              <a:t> на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первенстве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мира, </a:t>
            </a:r>
            <a:r>
              <a:rPr sz="1400" spc="-10" dirty="0">
                <a:latin typeface="Microsoft Sans Serif"/>
                <a:cs typeface="Microsoft Sans Serif"/>
              </a:rPr>
              <a:t> первенстве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Европы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видам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спорта,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включенным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программы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Олимпийских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игр,</a:t>
            </a:r>
            <a:endParaRPr sz="1400" dirty="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400" spc="-15" dirty="0">
                <a:latin typeface="Microsoft Sans Serif"/>
                <a:cs typeface="Microsoft Sans Serif"/>
              </a:rPr>
              <a:t>Паралимпийских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игр,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Сурдлимпийских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игр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9447" y="3074924"/>
            <a:ext cx="7192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A20136"/>
                </a:solidFill>
                <a:latin typeface="Microsoft Sans Serif"/>
                <a:cs typeface="Microsoft Sans Serif"/>
              </a:rPr>
              <a:t>-</a:t>
            </a:r>
            <a:r>
              <a:rPr sz="1400" spc="5" dirty="0">
                <a:solidFill>
                  <a:srgbClr val="A20136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золотого, </a:t>
            </a:r>
            <a:r>
              <a:rPr sz="1400" spc="-10" dirty="0">
                <a:latin typeface="Microsoft Sans Serif"/>
                <a:cs typeface="Microsoft Sans Serif"/>
              </a:rPr>
              <a:t>серебряного </a:t>
            </a:r>
            <a:r>
              <a:rPr sz="1400" dirty="0">
                <a:latin typeface="Microsoft Sans Serif"/>
                <a:cs typeface="Microsoft Sans Serif"/>
              </a:rPr>
              <a:t>или </a:t>
            </a:r>
            <a:r>
              <a:rPr sz="1400" spc="-15" dirty="0">
                <a:latin typeface="Microsoft Sans Serif"/>
                <a:cs typeface="Microsoft Sans Serif"/>
              </a:rPr>
              <a:t>бронзового </a:t>
            </a:r>
            <a:r>
              <a:rPr sz="1400" spc="-25" dirty="0">
                <a:latin typeface="Microsoft Sans Serif"/>
                <a:cs typeface="Microsoft Sans Serif"/>
              </a:rPr>
              <a:t>знака </a:t>
            </a:r>
            <a:r>
              <a:rPr sz="1400" spc="-15" dirty="0">
                <a:latin typeface="Microsoft Sans Serif"/>
                <a:cs typeface="Microsoft Sans Serif"/>
              </a:rPr>
              <a:t>отличия Всероссийского </a:t>
            </a:r>
            <a:r>
              <a:rPr sz="1400" spc="-25" dirty="0">
                <a:latin typeface="Microsoft Sans Serif"/>
                <a:cs typeface="Microsoft Sans Serif"/>
              </a:rPr>
              <a:t>физкультурно-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спортивного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комплекса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«Готов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к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труду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обороне»</a:t>
            </a:r>
            <a:r>
              <a:rPr sz="1400" spc="-20" dirty="0">
                <a:latin typeface="Microsoft Sans Serif"/>
                <a:cs typeface="Microsoft Sans Serif"/>
              </a:rPr>
              <a:t> (ГТО)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(знак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ГТО,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Комплекс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ГТО)</a:t>
            </a:r>
            <a:r>
              <a:rPr sz="1400" spc="-15" dirty="0">
                <a:solidFill>
                  <a:srgbClr val="A20136"/>
                </a:solidFill>
                <a:latin typeface="Microsoft Sans Serif"/>
                <a:cs typeface="Microsoft Sans Serif"/>
              </a:rPr>
              <a:t>*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9447" y="3715257"/>
            <a:ext cx="770445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A20136"/>
                </a:solidFill>
                <a:latin typeface="Microsoft Sans Serif"/>
                <a:cs typeface="Microsoft Sans Serif"/>
              </a:rPr>
              <a:t>-</a:t>
            </a:r>
            <a:r>
              <a:rPr sz="1400" spc="5" dirty="0">
                <a:solidFill>
                  <a:srgbClr val="A2013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статуса </a:t>
            </a:r>
            <a:r>
              <a:rPr sz="1400" spc="-15" dirty="0">
                <a:latin typeface="Microsoft Sans Serif"/>
                <a:cs typeface="Microsoft Sans Serif"/>
              </a:rPr>
              <a:t>победителя (призера) </a:t>
            </a:r>
            <a:r>
              <a:rPr sz="1400" spc="-10" dirty="0">
                <a:latin typeface="Microsoft Sans Serif"/>
                <a:cs typeface="Microsoft Sans Serif"/>
              </a:rPr>
              <a:t>национального </a:t>
            </a:r>
            <a:r>
              <a:rPr sz="1400" dirty="0">
                <a:latin typeface="Microsoft Sans Serif"/>
                <a:cs typeface="Microsoft Sans Serif"/>
              </a:rPr>
              <a:t>и (или) </a:t>
            </a:r>
            <a:r>
              <a:rPr sz="1400" spc="-20" dirty="0">
                <a:latin typeface="Microsoft Sans Serif"/>
                <a:cs typeface="Microsoft Sans Serif"/>
              </a:rPr>
              <a:t>международного </a:t>
            </a:r>
            <a:r>
              <a:rPr sz="1400" spc="-15" dirty="0">
                <a:latin typeface="Microsoft Sans Serif"/>
                <a:cs typeface="Microsoft Sans Serif"/>
              </a:rPr>
              <a:t>чемпионата по </a:t>
            </a:r>
            <a:r>
              <a:rPr sz="1400" spc="-10" dirty="0">
                <a:latin typeface="Microsoft Sans Serif"/>
                <a:cs typeface="Microsoft Sans Serif"/>
              </a:rPr>
              <a:t> профессиональному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мастерству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среди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инвалидов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лиц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ограниченными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возможностями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здоровья «Абилимпикс»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9447" y="4866258"/>
            <a:ext cx="8106409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A20136"/>
                </a:solidFill>
                <a:latin typeface="Microsoft Sans Serif"/>
                <a:cs typeface="Microsoft Sans Serif"/>
              </a:rPr>
              <a:t>*</a:t>
            </a:r>
            <a:r>
              <a:rPr sz="900" dirty="0">
                <a:solidFill>
                  <a:srgbClr val="A20136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Баллы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начисляются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за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наличие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знака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ГТО,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которым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поступающий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награжден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соответствии</a:t>
            </a:r>
            <a:r>
              <a:rPr sz="900" spc="2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</a:t>
            </a:r>
            <a:r>
              <a:rPr sz="900" spc="24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Порядком</a:t>
            </a:r>
            <a:r>
              <a:rPr sz="900" spc="21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награждения</a:t>
            </a:r>
            <a:r>
              <a:rPr sz="900" spc="22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лиц,</a:t>
            </a:r>
            <a:r>
              <a:rPr sz="900" spc="229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выполнивших 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нормативы испытаний (тестов) </a:t>
            </a:r>
            <a:r>
              <a:rPr sz="900" spc="-10" dirty="0">
                <a:latin typeface="Microsoft Sans Serif"/>
                <a:cs typeface="Microsoft Sans Serif"/>
              </a:rPr>
              <a:t>Всероссийского физкультурно-спортивного </a:t>
            </a:r>
            <a:r>
              <a:rPr sz="900" spc="-20" dirty="0">
                <a:latin typeface="Microsoft Sans Serif"/>
                <a:cs typeface="Microsoft Sans Serif"/>
              </a:rPr>
              <a:t>комплекса </a:t>
            </a:r>
            <a:r>
              <a:rPr sz="900" spc="-10" dirty="0">
                <a:latin typeface="Microsoft Sans Serif"/>
                <a:cs typeface="Microsoft Sans Serif"/>
              </a:rPr>
              <a:t>«Готов </a:t>
            </a:r>
            <a:r>
              <a:rPr sz="900" spc="-60" dirty="0">
                <a:latin typeface="Microsoft Sans Serif"/>
                <a:cs typeface="Microsoft Sans Serif"/>
              </a:rPr>
              <a:t>к</a:t>
            </a:r>
            <a:r>
              <a:rPr sz="900" spc="-5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труду и обороне» </a:t>
            </a:r>
            <a:r>
              <a:rPr sz="900" spc="-10" dirty="0">
                <a:latin typeface="Microsoft Sans Serif"/>
                <a:cs typeface="Microsoft Sans Serif"/>
              </a:rPr>
              <a:t>(ГТО), </a:t>
            </a:r>
            <a:r>
              <a:rPr sz="900" spc="-5" dirty="0">
                <a:latin typeface="Microsoft Sans Serif"/>
                <a:cs typeface="Microsoft Sans Serif"/>
              </a:rPr>
              <a:t>соответствующими </a:t>
            </a:r>
            <a:r>
              <a:rPr sz="900" spc="-20" dirty="0">
                <a:latin typeface="Microsoft Sans Serif"/>
                <a:cs typeface="Microsoft Sans Serif"/>
              </a:rPr>
              <a:t>знаками 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отличия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Всероссийского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физкультурно-спортивного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комплекса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«Готов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60" dirty="0">
                <a:latin typeface="Microsoft Sans Serif"/>
                <a:cs typeface="Microsoft Sans Serif"/>
              </a:rPr>
              <a:t>к</a:t>
            </a:r>
            <a:r>
              <a:rPr sz="900" spc="-5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труду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и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обороне»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(ГТО),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утвержденным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приказом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Министерства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спорта 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Российской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Федерации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от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14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января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2016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г.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65" dirty="0">
                <a:latin typeface="Microsoft Sans Serif"/>
                <a:cs typeface="Microsoft Sans Serif"/>
              </a:rPr>
              <a:t>№ </a:t>
            </a:r>
            <a:r>
              <a:rPr sz="900" spc="-5" dirty="0">
                <a:latin typeface="Microsoft Sans Serif"/>
                <a:cs typeface="Microsoft Sans Serif"/>
              </a:rPr>
              <a:t>16,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30" dirty="0">
                <a:latin typeface="Microsoft Sans Serif"/>
                <a:cs typeface="Microsoft Sans Serif"/>
              </a:rPr>
              <a:t>за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выполнение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нормативов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Комплекса</a:t>
            </a:r>
            <a:r>
              <a:rPr sz="900" spc="-15" dirty="0">
                <a:latin typeface="Microsoft Sans Serif"/>
                <a:cs typeface="Microsoft Sans Serif"/>
              </a:rPr>
              <a:t> ГТО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для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возрастной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группы</a:t>
            </a:r>
            <a:r>
              <a:rPr sz="900" spc="-5" dirty="0">
                <a:latin typeface="Microsoft Sans Serif"/>
                <a:cs typeface="Microsoft Sans Serif"/>
              </a:rPr>
              <a:t> населения</a:t>
            </a:r>
            <a:r>
              <a:rPr sz="900" spc="2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Российской 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Федерации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(ступени),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установленной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Положением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о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Всероссийском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физкультурно-спортивном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комплексе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«Готов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60" dirty="0">
                <a:latin typeface="Microsoft Sans Serif"/>
                <a:cs typeface="Microsoft Sans Serif"/>
              </a:rPr>
              <a:t>к</a:t>
            </a:r>
            <a:r>
              <a:rPr sz="900" spc="12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труду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и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обороне»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(ГТО), 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утвержденным</a:t>
            </a:r>
            <a:r>
              <a:rPr sz="900" spc="-5" dirty="0">
                <a:latin typeface="Microsoft Sans Serif"/>
                <a:cs typeface="Microsoft Sans Serif"/>
              </a:rPr>
              <a:t> постановлением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Правительства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Российской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Федерации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от </a:t>
            </a:r>
            <a:r>
              <a:rPr sz="900" spc="-5" dirty="0">
                <a:latin typeface="Microsoft Sans Serif"/>
                <a:cs typeface="Microsoft Sans Serif"/>
              </a:rPr>
              <a:t>11 июня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2014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г.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65" dirty="0">
                <a:latin typeface="Microsoft Sans Serif"/>
                <a:cs typeface="Microsoft Sans Serif"/>
              </a:rPr>
              <a:t>№ </a:t>
            </a:r>
            <a:r>
              <a:rPr sz="900" spc="-5" dirty="0">
                <a:latin typeface="Microsoft Sans Serif"/>
                <a:cs typeface="Microsoft Sans Serif"/>
              </a:rPr>
              <a:t>540, </a:t>
            </a:r>
            <a:r>
              <a:rPr sz="900" dirty="0">
                <a:latin typeface="Microsoft Sans Serif"/>
                <a:cs typeface="Microsoft Sans Serif"/>
              </a:rPr>
              <a:t>если </a:t>
            </a:r>
            <a:r>
              <a:rPr sz="900" spc="-10" dirty="0">
                <a:latin typeface="Microsoft Sans Serif"/>
                <a:cs typeface="Microsoft Sans Serif"/>
              </a:rPr>
              <a:t>поступающий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 </a:t>
            </a:r>
            <a:r>
              <a:rPr sz="900" spc="-15" dirty="0">
                <a:latin typeface="Microsoft Sans Serif"/>
                <a:cs typeface="Microsoft Sans Serif"/>
              </a:rPr>
              <a:t>текущем</a:t>
            </a:r>
            <a:r>
              <a:rPr sz="900" spc="-10" dirty="0">
                <a:latin typeface="Microsoft Sans Serif"/>
                <a:cs typeface="Microsoft Sans Serif"/>
              </a:rPr>
              <a:t> году</a:t>
            </a:r>
            <a:r>
              <a:rPr sz="900" spc="-5" dirty="0">
                <a:latin typeface="Microsoft Sans Serif"/>
                <a:cs typeface="Microsoft Sans Serif"/>
              </a:rPr>
              <a:t> и </a:t>
            </a:r>
            <a:r>
              <a:rPr sz="900" dirty="0">
                <a:latin typeface="Microsoft Sans Serif"/>
                <a:cs typeface="Microsoft Sans Serif"/>
              </a:rPr>
              <a:t>(или) в 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предшествующем </a:t>
            </a:r>
            <a:r>
              <a:rPr sz="900" spc="-10" dirty="0">
                <a:latin typeface="Microsoft Sans Serif"/>
                <a:cs typeface="Microsoft Sans Serif"/>
              </a:rPr>
              <a:t>году </a:t>
            </a:r>
            <a:r>
              <a:rPr sz="900" spc="-5" dirty="0">
                <a:latin typeface="Microsoft Sans Serif"/>
                <a:cs typeface="Microsoft Sans Serif"/>
              </a:rPr>
              <a:t>относится (относился) </a:t>
            </a:r>
            <a:r>
              <a:rPr sz="900" spc="-60" dirty="0">
                <a:latin typeface="Microsoft Sans Serif"/>
                <a:cs typeface="Microsoft Sans Serif"/>
              </a:rPr>
              <a:t>к </a:t>
            </a:r>
            <a:r>
              <a:rPr sz="900" spc="-5" dirty="0">
                <a:latin typeface="Microsoft Sans Serif"/>
                <a:cs typeface="Microsoft Sans Serif"/>
              </a:rPr>
              <a:t>этой </a:t>
            </a:r>
            <a:r>
              <a:rPr sz="900" spc="-10" dirty="0">
                <a:latin typeface="Microsoft Sans Serif"/>
                <a:cs typeface="Microsoft Sans Serif"/>
              </a:rPr>
              <a:t>возрастной группе. </a:t>
            </a:r>
            <a:r>
              <a:rPr sz="900" spc="-5" dirty="0">
                <a:latin typeface="Microsoft Sans Serif"/>
                <a:cs typeface="Microsoft Sans Serif"/>
              </a:rPr>
              <a:t>Наличие </a:t>
            </a:r>
            <a:r>
              <a:rPr sz="900" spc="-25" dirty="0">
                <a:latin typeface="Microsoft Sans Serif"/>
                <a:cs typeface="Microsoft Sans Serif"/>
              </a:rPr>
              <a:t>знака </a:t>
            </a:r>
            <a:r>
              <a:rPr sz="900" spc="-15" dirty="0">
                <a:latin typeface="Microsoft Sans Serif"/>
                <a:cs typeface="Microsoft Sans Serif"/>
              </a:rPr>
              <a:t>ГТО </a:t>
            </a:r>
            <a:r>
              <a:rPr sz="900" spc="-10" dirty="0">
                <a:latin typeface="Microsoft Sans Serif"/>
                <a:cs typeface="Microsoft Sans Serif"/>
              </a:rPr>
              <a:t>подтверждается удостоверением </a:t>
            </a:r>
            <a:r>
              <a:rPr sz="900" spc="-60" dirty="0">
                <a:latin typeface="Microsoft Sans Serif"/>
                <a:cs typeface="Microsoft Sans Serif"/>
              </a:rPr>
              <a:t>к </a:t>
            </a:r>
            <a:r>
              <a:rPr sz="900" spc="-10" dirty="0">
                <a:latin typeface="Microsoft Sans Serif"/>
                <a:cs typeface="Microsoft Sans Serif"/>
              </a:rPr>
              <a:t>нему, </a:t>
            </a:r>
            <a:r>
              <a:rPr sz="900" dirty="0">
                <a:latin typeface="Microsoft Sans Serif"/>
                <a:cs typeface="Microsoft Sans Serif"/>
              </a:rPr>
              <a:t>или </a:t>
            </a:r>
            <a:r>
              <a:rPr sz="900" spc="-10" dirty="0">
                <a:latin typeface="Microsoft Sans Serif"/>
                <a:cs typeface="Microsoft Sans Serif"/>
              </a:rPr>
              <a:t>сведениями, 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размещенными</a:t>
            </a:r>
            <a:r>
              <a:rPr sz="900" spc="-5" dirty="0">
                <a:latin typeface="Microsoft Sans Serif"/>
                <a:cs typeface="Microsoft Sans Serif"/>
              </a:rPr>
              <a:t> на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официальном</a:t>
            </a:r>
            <a:r>
              <a:rPr sz="900" spc="-5" dirty="0">
                <a:latin typeface="Microsoft Sans Serif"/>
                <a:cs typeface="Microsoft Sans Serif"/>
              </a:rPr>
              <a:t> сайте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Министерства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спорта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Российской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Федерации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или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на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официальном</a:t>
            </a:r>
            <a:r>
              <a:rPr sz="900" spc="-5" dirty="0">
                <a:latin typeface="Microsoft Sans Serif"/>
                <a:cs typeface="Microsoft Sans Serif"/>
              </a:rPr>
              <a:t> сайте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Всероссийского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физкультурно- 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спортивного </a:t>
            </a:r>
            <a:r>
              <a:rPr sz="900" spc="-20" dirty="0">
                <a:latin typeface="Microsoft Sans Serif"/>
                <a:cs typeface="Microsoft Sans Serif"/>
              </a:rPr>
              <a:t>комплекса </a:t>
            </a:r>
            <a:r>
              <a:rPr sz="900" spc="-10" dirty="0">
                <a:latin typeface="Microsoft Sans Serif"/>
                <a:cs typeface="Microsoft Sans Serif"/>
              </a:rPr>
              <a:t>«Готов </a:t>
            </a:r>
            <a:r>
              <a:rPr sz="900" spc="-60" dirty="0">
                <a:latin typeface="Microsoft Sans Serif"/>
                <a:cs typeface="Microsoft Sans Serif"/>
              </a:rPr>
              <a:t>к </a:t>
            </a:r>
            <a:r>
              <a:rPr sz="900" spc="-5" dirty="0">
                <a:latin typeface="Microsoft Sans Serif"/>
                <a:cs typeface="Microsoft Sans Serif"/>
              </a:rPr>
              <a:t>труду </a:t>
            </a:r>
            <a:r>
              <a:rPr sz="900" dirty="0">
                <a:latin typeface="Microsoft Sans Serif"/>
                <a:cs typeface="Microsoft Sans Serif"/>
              </a:rPr>
              <a:t>и </a:t>
            </a:r>
            <a:r>
              <a:rPr sz="900" spc="-5" dirty="0">
                <a:latin typeface="Microsoft Sans Serif"/>
                <a:cs typeface="Microsoft Sans Serif"/>
              </a:rPr>
              <a:t>обороне» </a:t>
            </a:r>
            <a:r>
              <a:rPr sz="900" spc="-10" dirty="0">
                <a:latin typeface="Microsoft Sans Serif"/>
                <a:cs typeface="Microsoft Sans Serif"/>
              </a:rPr>
              <a:t>(ГТО) </a:t>
            </a:r>
            <a:r>
              <a:rPr sz="900" dirty="0">
                <a:latin typeface="Microsoft Sans Serif"/>
                <a:cs typeface="Microsoft Sans Serif"/>
              </a:rPr>
              <a:t>в </a:t>
            </a:r>
            <a:r>
              <a:rPr sz="900" spc="-10" dirty="0">
                <a:latin typeface="Microsoft Sans Serif"/>
                <a:cs typeface="Microsoft Sans Serif"/>
              </a:rPr>
              <a:t>информационно-телекоммуникационной </a:t>
            </a:r>
            <a:r>
              <a:rPr sz="900" spc="-5" dirty="0">
                <a:latin typeface="Microsoft Sans Serif"/>
                <a:cs typeface="Microsoft Sans Serif"/>
              </a:rPr>
              <a:t>сети «Интернет», </a:t>
            </a:r>
            <a:r>
              <a:rPr sz="900" dirty="0">
                <a:latin typeface="Microsoft Sans Serif"/>
                <a:cs typeface="Microsoft Sans Serif"/>
              </a:rPr>
              <a:t>или </a:t>
            </a:r>
            <a:r>
              <a:rPr sz="900" spc="-10" dirty="0">
                <a:latin typeface="Microsoft Sans Serif"/>
                <a:cs typeface="Microsoft Sans Serif"/>
              </a:rPr>
              <a:t>заверенной должностным </a:t>
            </a:r>
            <a:r>
              <a:rPr sz="900" spc="-5" dirty="0">
                <a:latin typeface="Microsoft Sans Serif"/>
                <a:cs typeface="Microsoft Sans Serif"/>
              </a:rPr>
              <a:t> лицом </a:t>
            </a:r>
            <a:r>
              <a:rPr sz="900" spc="-15" dirty="0">
                <a:latin typeface="Microsoft Sans Serif"/>
                <a:cs typeface="Microsoft Sans Serif"/>
              </a:rPr>
              <a:t>копией </a:t>
            </a:r>
            <a:r>
              <a:rPr sz="900" spc="-20" dirty="0">
                <a:latin typeface="Microsoft Sans Serif"/>
                <a:cs typeface="Microsoft Sans Serif"/>
              </a:rPr>
              <a:t>приказа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(выпиской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из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приказа)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Министерства спорта </a:t>
            </a:r>
            <a:r>
              <a:rPr sz="900" spc="-10" dirty="0">
                <a:latin typeface="Microsoft Sans Serif"/>
                <a:cs typeface="Microsoft Sans Serif"/>
              </a:rPr>
              <a:t>Российской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Федерации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о </a:t>
            </a:r>
            <a:r>
              <a:rPr sz="900" spc="-10" dirty="0">
                <a:latin typeface="Microsoft Sans Serif"/>
                <a:cs typeface="Microsoft Sans Serif"/>
              </a:rPr>
              <a:t>награждении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золотым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знаком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ГТО, </a:t>
            </a:r>
            <a:r>
              <a:rPr sz="900" spc="-15" dirty="0">
                <a:latin typeface="Microsoft Sans Serif"/>
                <a:cs typeface="Microsoft Sans Serif"/>
              </a:rPr>
              <a:t>копией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приказа 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(выпиской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из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приказа)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органа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исполнительной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власти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субъекта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Российской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Федерации </a:t>
            </a:r>
            <a:r>
              <a:rPr sz="900" dirty="0">
                <a:latin typeface="Microsoft Sans Serif"/>
                <a:cs typeface="Microsoft Sans Serif"/>
              </a:rPr>
              <a:t>о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награждении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серебряным</a:t>
            </a:r>
            <a:r>
              <a:rPr sz="900" dirty="0">
                <a:latin typeface="Microsoft Sans Serif"/>
                <a:cs typeface="Microsoft Sans Serif"/>
              </a:rPr>
              <a:t> или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бронзовым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знаком</a:t>
            </a:r>
            <a:r>
              <a:rPr sz="900" spc="3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ГТО</a:t>
            </a:r>
            <a:endParaRPr sz="9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Индивидуальные</a:t>
            </a:r>
            <a:r>
              <a:rPr spc="-75" dirty="0"/>
              <a:t> </a:t>
            </a:r>
            <a:r>
              <a:rPr spc="-15" dirty="0"/>
              <a:t>достижения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862" y="32321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12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93791" y="1770887"/>
            <a:ext cx="7165975" cy="4170045"/>
            <a:chOff x="5193791" y="1770887"/>
            <a:chExt cx="7165975" cy="41700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3791" y="1770887"/>
              <a:ext cx="4966716" cy="3505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0731" y="2435351"/>
              <a:ext cx="4978908" cy="3505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02095" y="3665219"/>
              <a:ext cx="2936875" cy="1003300"/>
            </a:xfrm>
            <a:custGeom>
              <a:avLst/>
              <a:gdLst/>
              <a:ahLst/>
              <a:cxnLst/>
              <a:rect l="l" t="t" r="r" b="b"/>
              <a:pathLst>
                <a:path w="2936875" h="1003300">
                  <a:moveTo>
                    <a:pt x="0" y="134112"/>
                  </a:moveTo>
                  <a:lnTo>
                    <a:pt x="766572" y="134112"/>
                  </a:lnTo>
                  <a:lnTo>
                    <a:pt x="766572" y="0"/>
                  </a:lnTo>
                  <a:lnTo>
                    <a:pt x="0" y="0"/>
                  </a:lnTo>
                  <a:lnTo>
                    <a:pt x="0" y="134112"/>
                  </a:lnTo>
                  <a:close/>
                </a:path>
                <a:path w="2936875" h="1003300">
                  <a:moveTo>
                    <a:pt x="2170176" y="1002792"/>
                  </a:moveTo>
                  <a:lnTo>
                    <a:pt x="2936748" y="1002792"/>
                  </a:lnTo>
                  <a:lnTo>
                    <a:pt x="2936748" y="874776"/>
                  </a:lnTo>
                  <a:lnTo>
                    <a:pt x="2170176" y="874776"/>
                  </a:lnTo>
                  <a:lnTo>
                    <a:pt x="2170176" y="1002792"/>
                  </a:lnTo>
                  <a:close/>
                </a:path>
              </a:pathLst>
            </a:custGeom>
            <a:ln w="12192">
              <a:solidFill>
                <a:srgbClr val="A201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0844" y="1271825"/>
            <a:ext cx="3556000" cy="2806065"/>
          </a:xfrm>
          <a:prstGeom prst="rect">
            <a:avLst/>
          </a:prstGeom>
        </p:spPr>
        <p:txBody>
          <a:bodyPr vert="horz" wrap="square" lIns="0" tIns="394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5"/>
              </a:spcBef>
            </a:pPr>
            <a:r>
              <a:rPr sz="5400" b="1" dirty="0">
                <a:solidFill>
                  <a:srgbClr val="A20136"/>
                </a:solidFill>
                <a:latin typeface="Arial"/>
                <a:cs typeface="Arial"/>
              </a:rPr>
              <a:t>+5</a:t>
            </a:r>
            <a:r>
              <a:rPr sz="5400" b="1" spc="-55" dirty="0">
                <a:solidFill>
                  <a:srgbClr val="A2013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A20136"/>
                </a:solidFill>
                <a:latin typeface="Arial"/>
                <a:cs typeface="Arial"/>
              </a:rPr>
              <a:t>баллов</a:t>
            </a:r>
            <a:endParaRPr sz="2800" dirty="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88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дополнительно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начисляются</a:t>
            </a:r>
            <a:endParaRPr sz="1600" dirty="0">
              <a:latin typeface="Microsoft Sans Serif"/>
              <a:cs typeface="Microsoft Sans Serif"/>
            </a:endParaRPr>
          </a:p>
          <a:p>
            <a:pPr marL="80645" marR="508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при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наличии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полученных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организациях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Российской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Федерации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документов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квалификации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20136"/>
                </a:solidFill>
                <a:latin typeface="Arial"/>
                <a:cs typeface="Arial"/>
              </a:rPr>
              <a:t>с</a:t>
            </a:r>
            <a:r>
              <a:rPr sz="1600" b="1" spc="-10" dirty="0">
                <a:solidFill>
                  <a:srgbClr val="A2013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A20136"/>
                </a:solidFill>
                <a:latin typeface="Arial"/>
                <a:cs typeface="Arial"/>
              </a:rPr>
              <a:t>отличием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8814" y="4252721"/>
            <a:ext cx="3442335" cy="170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860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(аттестата о </a:t>
            </a:r>
            <a:r>
              <a:rPr sz="1100" spc="-5" dirty="0">
                <a:latin typeface="Microsoft Sans Serif"/>
                <a:cs typeface="Microsoft Sans Serif"/>
              </a:rPr>
              <a:t>среднем </a:t>
            </a:r>
            <a:r>
              <a:rPr sz="1100" spc="-10" dirty="0">
                <a:latin typeface="Microsoft Sans Serif"/>
                <a:cs typeface="Microsoft Sans Serif"/>
              </a:rPr>
              <a:t>общем образовании </a:t>
            </a:r>
            <a:r>
              <a:rPr sz="1100" dirty="0">
                <a:latin typeface="Microsoft Sans Serif"/>
                <a:cs typeface="Microsoft Sans Serif"/>
              </a:rPr>
              <a:t>с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отличием, </a:t>
            </a:r>
            <a:r>
              <a:rPr sz="1100" spc="-5" dirty="0">
                <a:latin typeface="Microsoft Sans Serif"/>
                <a:cs typeface="Microsoft Sans Serif"/>
              </a:rPr>
              <a:t>аттестата </a:t>
            </a:r>
            <a:r>
              <a:rPr sz="1100" dirty="0">
                <a:latin typeface="Microsoft Sans Serif"/>
                <a:cs typeface="Microsoft Sans Serif"/>
              </a:rPr>
              <a:t>о </a:t>
            </a:r>
            <a:r>
              <a:rPr sz="1100" spc="-5" dirty="0">
                <a:latin typeface="Microsoft Sans Serif"/>
                <a:cs typeface="Microsoft Sans Serif"/>
              </a:rPr>
              <a:t>среднем (полном) </a:t>
            </a:r>
            <a:r>
              <a:rPr sz="1100" spc="-10" dirty="0">
                <a:latin typeface="Microsoft Sans Serif"/>
                <a:cs typeface="Microsoft Sans Serif"/>
              </a:rPr>
              <a:t>общем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образовании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с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отличием, </a:t>
            </a:r>
            <a:r>
              <a:rPr sz="1100" spc="-5" dirty="0">
                <a:latin typeface="Microsoft Sans Serif"/>
                <a:cs typeface="Microsoft Sans Serif"/>
              </a:rPr>
              <a:t>аттестата </a:t>
            </a:r>
            <a:r>
              <a:rPr sz="1100" dirty="0">
                <a:latin typeface="Microsoft Sans Serif"/>
                <a:cs typeface="Microsoft Sans Serif"/>
              </a:rPr>
              <a:t>о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среднем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14604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Microsoft Sans Serif"/>
                <a:cs typeface="Microsoft Sans Serif"/>
              </a:rPr>
              <a:t>(полном) </a:t>
            </a:r>
            <a:r>
              <a:rPr sz="1100" spc="-10" dirty="0">
                <a:latin typeface="Microsoft Sans Serif"/>
                <a:cs typeface="Microsoft Sans Serif"/>
              </a:rPr>
              <a:t>общем образовании </a:t>
            </a:r>
            <a:r>
              <a:rPr sz="1100" spc="5" dirty="0">
                <a:latin typeface="Microsoft Sans Serif"/>
                <a:cs typeface="Microsoft Sans Serif"/>
              </a:rPr>
              <a:t>для </a:t>
            </a:r>
            <a:r>
              <a:rPr sz="1100" spc="-10" dirty="0">
                <a:latin typeface="Microsoft Sans Serif"/>
                <a:cs typeface="Microsoft Sans Serif"/>
              </a:rPr>
              <a:t>награжденных 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золотой </a:t>
            </a:r>
            <a:r>
              <a:rPr sz="1100" spc="-5" dirty="0">
                <a:latin typeface="Microsoft Sans Serif"/>
                <a:cs typeface="Microsoft Sans Serif"/>
              </a:rPr>
              <a:t>(серебряной) медалью, диплома </a:t>
            </a:r>
            <a:r>
              <a:rPr sz="1100" dirty="0">
                <a:latin typeface="Microsoft Sans Serif"/>
                <a:cs typeface="Microsoft Sans Serif"/>
              </a:rPr>
              <a:t>о </a:t>
            </a:r>
            <a:r>
              <a:rPr sz="1100" spc="-10" dirty="0">
                <a:latin typeface="Microsoft Sans Serif"/>
                <a:cs typeface="Microsoft Sans Serif"/>
              </a:rPr>
              <a:t>среднем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профессиональном</a:t>
            </a:r>
            <a:r>
              <a:rPr sz="1100" spc="-10" dirty="0">
                <a:latin typeface="Microsoft Sans Serif"/>
                <a:cs typeface="Microsoft Sans Serif"/>
              </a:rPr>
              <a:t> образовании </a:t>
            </a:r>
            <a:r>
              <a:rPr sz="1100" dirty="0">
                <a:latin typeface="Microsoft Sans Serif"/>
                <a:cs typeface="Microsoft Sans Serif"/>
              </a:rPr>
              <a:t>с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отличием,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299085">
              <a:lnSpc>
                <a:spcPct val="100000"/>
              </a:lnSpc>
            </a:pPr>
            <a:r>
              <a:rPr sz="1100" spc="-5" dirty="0">
                <a:latin typeface="Microsoft Sans Serif"/>
                <a:cs typeface="Microsoft Sans Serif"/>
              </a:rPr>
              <a:t>диплома </a:t>
            </a:r>
            <a:r>
              <a:rPr sz="1100" dirty="0">
                <a:latin typeface="Microsoft Sans Serif"/>
                <a:cs typeface="Microsoft Sans Serif"/>
              </a:rPr>
              <a:t>о </a:t>
            </a:r>
            <a:r>
              <a:rPr sz="1100" spc="-5" dirty="0">
                <a:latin typeface="Microsoft Sans Serif"/>
                <a:cs typeface="Microsoft Sans Serif"/>
              </a:rPr>
              <a:t>начальном профессиональном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образовании </a:t>
            </a:r>
            <a:r>
              <a:rPr sz="1100" dirty="0">
                <a:latin typeface="Microsoft Sans Serif"/>
                <a:cs typeface="Microsoft Sans Serif"/>
              </a:rPr>
              <a:t>с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отличием,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диплома </a:t>
            </a:r>
            <a:r>
              <a:rPr sz="1100" dirty="0">
                <a:latin typeface="Microsoft Sans Serif"/>
                <a:cs typeface="Microsoft Sans Serif"/>
              </a:rPr>
              <a:t>о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начальном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100" spc="-5" dirty="0">
                <a:latin typeface="Microsoft Sans Serif"/>
                <a:cs typeface="Microsoft Sans Serif"/>
              </a:rPr>
              <a:t>профессиональном </a:t>
            </a:r>
            <a:r>
              <a:rPr sz="1100" spc="-10" dirty="0">
                <a:latin typeface="Microsoft Sans Serif"/>
                <a:cs typeface="Microsoft Sans Serif"/>
              </a:rPr>
              <a:t>образовании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для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награжденных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золотой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(серебряной)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медалью)</a:t>
            </a:r>
            <a:endParaRPr sz="1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74" y="828293"/>
            <a:ext cx="61214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Индивидуальные</a:t>
            </a:r>
            <a:r>
              <a:rPr spc="-75" dirty="0"/>
              <a:t> </a:t>
            </a:r>
            <a:r>
              <a:rPr spc="-15" dirty="0"/>
              <a:t>достижения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862" y="32321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13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5591" y="2749676"/>
            <a:ext cx="25412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дополнительно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начисляются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наличии: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620" y="1870024"/>
            <a:ext cx="22967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A20136"/>
                </a:solidFill>
                <a:latin typeface="Arial"/>
                <a:cs typeface="Arial"/>
              </a:rPr>
              <a:t>+7</a:t>
            </a:r>
            <a:r>
              <a:rPr sz="5400" b="1" spc="-95" dirty="0">
                <a:solidFill>
                  <a:srgbClr val="A2013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A20136"/>
                </a:solidFill>
                <a:latin typeface="Arial"/>
                <a:cs typeface="Arial"/>
              </a:rPr>
              <a:t>баллов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5170" y="1998980"/>
            <a:ext cx="784161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A20136"/>
                </a:solidFill>
                <a:latin typeface="Microsoft Sans Serif"/>
                <a:cs typeface="Microsoft Sans Serif"/>
              </a:rPr>
              <a:t>-</a:t>
            </a:r>
            <a:r>
              <a:rPr sz="1400" spc="5" dirty="0">
                <a:solidFill>
                  <a:srgbClr val="A20136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за результаты </a:t>
            </a:r>
            <a:r>
              <a:rPr sz="1400" spc="-5" dirty="0">
                <a:latin typeface="Microsoft Sans Serif"/>
                <a:cs typeface="Microsoft Sans Serif"/>
              </a:rPr>
              <a:t>участия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5" dirty="0">
                <a:latin typeface="Microsoft Sans Serif"/>
                <a:cs typeface="Microsoft Sans Serif"/>
              </a:rPr>
              <a:t>2022/23 </a:t>
            </a:r>
            <a:r>
              <a:rPr sz="1400" spc="-15" dirty="0">
                <a:latin typeface="Microsoft Sans Serif"/>
                <a:cs typeface="Microsoft Sans Serif"/>
              </a:rPr>
              <a:t>учебном </a:t>
            </a:r>
            <a:r>
              <a:rPr sz="1400" spc="-25" dirty="0">
                <a:latin typeface="Microsoft Sans Serif"/>
                <a:cs typeface="Microsoft Sans Serif"/>
              </a:rPr>
              <a:t>году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10" dirty="0">
                <a:latin typeface="Microsoft Sans Serif"/>
                <a:cs typeface="Microsoft Sans Serif"/>
              </a:rPr>
              <a:t>мероприятиях, </a:t>
            </a:r>
            <a:r>
              <a:rPr sz="1400" spc="-15" dirty="0">
                <a:latin typeface="Microsoft Sans Serif"/>
                <a:cs typeface="Microsoft Sans Serif"/>
              </a:rPr>
              <a:t>включенных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15" dirty="0">
                <a:latin typeface="Microsoft Sans Serif"/>
                <a:cs typeface="Microsoft Sans Serif"/>
              </a:rPr>
              <a:t>перечень, </a:t>
            </a:r>
            <a:r>
              <a:rPr sz="1400" spc="-10" dirty="0">
                <a:latin typeface="Microsoft Sans Serif"/>
                <a:cs typeface="Microsoft Sans Serif"/>
              </a:rPr>
              <a:t> утвержденный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Министерством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просвещения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Российской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Федерации</a:t>
            </a:r>
            <a:r>
              <a:rPr sz="1400" dirty="0">
                <a:latin typeface="Microsoft Sans Serif"/>
                <a:cs typeface="Microsoft Sans Serif"/>
              </a:rPr>
              <a:t> 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соответствии</a:t>
            </a:r>
            <a:r>
              <a:rPr sz="1400" dirty="0">
                <a:latin typeface="Microsoft Sans Serif"/>
                <a:cs typeface="Microsoft Sans Serif"/>
              </a:rPr>
              <a:t> с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пунктом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4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Правил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выявления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детей,</a:t>
            </a:r>
            <a:r>
              <a:rPr sz="1400" spc="-10" dirty="0">
                <a:latin typeface="Microsoft Sans Serif"/>
                <a:cs typeface="Microsoft Sans Serif"/>
              </a:rPr>
              <a:t> проявивших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выдающиеся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способности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сопровождения</a:t>
            </a:r>
            <a:r>
              <a:rPr sz="1400" spc="-5" dirty="0">
                <a:latin typeface="Microsoft Sans Serif"/>
                <a:cs typeface="Microsoft Sans Serif"/>
              </a:rPr>
              <a:t> их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дальнейшего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развития,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утвержденных постановлением Правительства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Российской </a:t>
            </a:r>
            <a:r>
              <a:rPr sz="1400" spc="-25" dirty="0">
                <a:latin typeface="Microsoft Sans Serif"/>
                <a:cs typeface="Microsoft Sans Serif"/>
              </a:rPr>
              <a:t>Федерации </a:t>
            </a:r>
            <a:r>
              <a:rPr sz="1400" spc="-20" dirty="0">
                <a:latin typeface="Microsoft Sans Serif"/>
                <a:cs typeface="Microsoft Sans Serif"/>
              </a:rPr>
              <a:t>от </a:t>
            </a:r>
            <a:r>
              <a:rPr sz="1400" spc="-5" dirty="0">
                <a:latin typeface="Microsoft Sans Serif"/>
                <a:cs typeface="Microsoft Sans Serif"/>
              </a:rPr>
              <a:t>17 ноября 2015 </a:t>
            </a:r>
            <a:r>
              <a:rPr sz="1400" spc="-95" dirty="0">
                <a:latin typeface="Microsoft Sans Serif"/>
                <a:cs typeface="Microsoft Sans Serif"/>
              </a:rPr>
              <a:t>г.</a:t>
            </a:r>
            <a:r>
              <a:rPr sz="1400" spc="-90" dirty="0">
                <a:latin typeface="Microsoft Sans Serif"/>
                <a:cs typeface="Microsoft Sans Serif"/>
              </a:rPr>
              <a:t> </a:t>
            </a:r>
            <a:r>
              <a:rPr sz="1400" spc="105" dirty="0">
                <a:latin typeface="Microsoft Sans Serif"/>
                <a:cs typeface="Microsoft Sans Serif"/>
              </a:rPr>
              <a:t>№ </a:t>
            </a:r>
            <a:r>
              <a:rPr sz="1400" spc="-5" dirty="0">
                <a:latin typeface="Microsoft Sans Serif"/>
                <a:cs typeface="Microsoft Sans Serif"/>
              </a:rPr>
              <a:t>1239, </a:t>
            </a:r>
            <a:r>
              <a:rPr sz="1400" dirty="0">
                <a:latin typeface="Microsoft Sans Serif"/>
                <a:cs typeface="Microsoft Sans Serif"/>
              </a:rPr>
              <a:t>а </a:t>
            </a:r>
            <a:r>
              <a:rPr sz="1400" spc="-35" dirty="0">
                <a:latin typeface="Microsoft Sans Serif"/>
                <a:cs typeface="Microsoft Sans Serif"/>
              </a:rPr>
              <a:t>также </a:t>
            </a:r>
            <a:r>
              <a:rPr sz="1400" dirty="0">
                <a:latin typeface="Microsoft Sans Serif"/>
                <a:cs typeface="Microsoft Sans Serif"/>
              </a:rPr>
              <a:t>в иных </a:t>
            </a:r>
            <a:r>
              <a:rPr sz="1400" spc="-10" dirty="0">
                <a:latin typeface="Microsoft Sans Serif"/>
                <a:cs typeface="Microsoft Sans Serif"/>
              </a:rPr>
              <a:t>интеллектуальных </a:t>
            </a:r>
            <a:r>
              <a:rPr sz="1400" dirty="0">
                <a:latin typeface="Microsoft Sans Serif"/>
                <a:cs typeface="Microsoft Sans Serif"/>
              </a:rPr>
              <a:t>и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(или)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творческих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конкурсах,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проводимых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соответствии</a:t>
            </a:r>
            <a:r>
              <a:rPr sz="1400" dirty="0">
                <a:latin typeface="Microsoft Sans Serif"/>
                <a:cs typeface="Microsoft Sans Serif"/>
              </a:rPr>
              <a:t> с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частью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2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статьи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77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Федерального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закона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105" dirty="0">
                <a:latin typeface="Microsoft Sans Serif"/>
                <a:cs typeface="Microsoft Sans Serif"/>
              </a:rPr>
              <a:t>№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273-ФЗ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целях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выявления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поддержки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лиц,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проявивших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выдающиеся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способности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соответствии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30" dirty="0">
                <a:solidFill>
                  <a:srgbClr val="A20136"/>
                </a:solidFill>
                <a:latin typeface="Microsoft Sans Serif"/>
                <a:cs typeface="Microsoft Sans Serif"/>
              </a:rPr>
              <a:t> </a:t>
            </a:r>
            <a:r>
              <a:rPr sz="1400" b="1" u="heavy" spc="-1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2"/>
              </a:rPr>
              <a:t>приложением</a:t>
            </a:r>
            <a:r>
              <a:rPr sz="1400" b="1" u="heavy" spc="-1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b="1" u="heavy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2"/>
              </a:rPr>
              <a:t>4</a:t>
            </a:r>
            <a:r>
              <a:rPr sz="1400" dirty="0">
                <a:latin typeface="Microsoft Sans Serif"/>
                <a:cs typeface="Microsoft Sans Serif"/>
              </a:rPr>
              <a:t>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5170" y="3919473"/>
            <a:ext cx="763841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A20136"/>
                </a:solidFill>
                <a:latin typeface="Microsoft Sans Serif"/>
                <a:cs typeface="Microsoft Sans Serif"/>
              </a:rPr>
              <a:t>-</a:t>
            </a:r>
            <a:r>
              <a:rPr sz="1400" spc="5" dirty="0">
                <a:solidFill>
                  <a:srgbClr val="A20136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  <a:hlinkClick r:id="rId3"/>
              </a:rPr>
              <a:t>за </a:t>
            </a:r>
            <a:r>
              <a:rPr sz="1400" spc="-5" dirty="0">
                <a:latin typeface="Microsoft Sans Serif"/>
                <a:cs typeface="Microsoft Sans Serif"/>
                <a:hlinkClick r:id="rId3"/>
              </a:rPr>
              <a:t>наличие </a:t>
            </a:r>
            <a:r>
              <a:rPr sz="1400" spc="-10" dirty="0">
                <a:latin typeface="Microsoft Sans Serif"/>
                <a:cs typeface="Microsoft Sans Serif"/>
                <a:hlinkClick r:id="rId3"/>
              </a:rPr>
              <a:t>статуса </a:t>
            </a:r>
            <a:r>
              <a:rPr sz="1400" spc="-15" dirty="0">
                <a:latin typeface="Microsoft Sans Serif"/>
                <a:cs typeface="Microsoft Sans Serif"/>
                <a:hlinkClick r:id="rId3"/>
              </a:rPr>
              <a:t>победителя</a:t>
            </a:r>
            <a:r>
              <a:rPr sz="1400" spc="-15" dirty="0">
                <a:solidFill>
                  <a:srgbClr val="A20136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1400" b="1" u="heavy" spc="-1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интеллектуального </a:t>
            </a:r>
            <a:r>
              <a:rPr sz="1400" b="1" u="heavy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и (или) </a:t>
            </a:r>
            <a:r>
              <a:rPr sz="1400" b="1" u="heavy" spc="-1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творческого конкурса, </a:t>
            </a:r>
            <a:r>
              <a:rPr sz="1400" b="1" spc="-10" dirty="0">
                <a:solidFill>
                  <a:srgbClr val="A20136"/>
                </a:solidFill>
                <a:latin typeface="Arial"/>
                <a:cs typeface="Arial"/>
                <a:hlinkClick r:id="rId3"/>
              </a:rPr>
              <a:t> </a:t>
            </a:r>
            <a:r>
              <a:rPr sz="1400" b="1" u="heavy" spc="-1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проводимого</a:t>
            </a:r>
            <a:r>
              <a:rPr sz="1400" b="1" u="heavy" spc="-1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b="1" u="heavy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в</a:t>
            </a:r>
            <a:r>
              <a:rPr sz="1400" b="1" u="heavy" spc="-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 2022/23</a:t>
            </a:r>
            <a:r>
              <a:rPr sz="1400" b="1" u="heavy" spc="-3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b="1" u="heavy" spc="-1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учебном</a:t>
            </a:r>
            <a:r>
              <a:rPr sz="1400" b="1" u="heavy" spc="3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b="1" u="heavy" spc="-1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году</a:t>
            </a:r>
            <a:r>
              <a:rPr sz="1400" b="1" u="heavy" spc="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b="1" u="heavy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в</a:t>
            </a:r>
            <a:r>
              <a:rPr sz="1400" b="1" u="heavy" spc="-1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b="1" u="heavy" spc="-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порядке,</a:t>
            </a:r>
            <a:r>
              <a:rPr sz="1400" b="1" u="heavy" spc="-2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b="1" u="heavy" spc="-1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установленном</a:t>
            </a:r>
            <a:r>
              <a:rPr sz="1400" b="1" u="heavy" spc="4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b="1" u="heavy" spc="-1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Академией</a:t>
            </a:r>
            <a:r>
              <a:rPr sz="1400" b="1" spc="25" dirty="0">
                <a:solidFill>
                  <a:srgbClr val="A20136"/>
                </a:solidFill>
                <a:latin typeface="Arial"/>
                <a:cs typeface="Arial"/>
                <a:hlinkClick r:id="rId3"/>
              </a:rPr>
              <a:t> </a:t>
            </a:r>
            <a:r>
              <a:rPr sz="1400" dirty="0">
                <a:latin typeface="Microsoft Sans Serif"/>
                <a:cs typeface="Microsoft Sans Serif"/>
                <a:hlinkClick r:id="rId3"/>
              </a:rPr>
              <a:t>в</a:t>
            </a:r>
            <a:r>
              <a:rPr sz="1400" spc="20" dirty="0">
                <a:latin typeface="Microsoft Sans Serif"/>
                <a:cs typeface="Microsoft Sans Serif"/>
                <a:hlinkClick r:id="rId3"/>
              </a:rPr>
              <a:t> </a:t>
            </a:r>
            <a:r>
              <a:rPr sz="1400" spc="-15" dirty="0">
                <a:latin typeface="Microsoft Sans Serif"/>
                <a:cs typeface="Microsoft Sans Serif"/>
                <a:hlinkClick r:id="rId3"/>
              </a:rPr>
              <a:t>ц</a:t>
            </a:r>
            <a:r>
              <a:rPr sz="1400" spc="-15" dirty="0">
                <a:latin typeface="Microsoft Sans Serif"/>
                <a:cs typeface="Microsoft Sans Serif"/>
              </a:rPr>
              <a:t>елях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выявления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поддержки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лиц,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проявивших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выдающиеся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способности,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направленного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выявление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развитие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обучающихся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интеллектуальных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творческих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способностей,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интереса </a:t>
            </a:r>
            <a:r>
              <a:rPr sz="1400" spc="-90" dirty="0">
                <a:latin typeface="Microsoft Sans Serif"/>
                <a:cs typeface="Microsoft Sans Serif"/>
              </a:rPr>
              <a:t>к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научной </a:t>
            </a:r>
            <a:r>
              <a:rPr sz="1400" spc="-15" dirty="0">
                <a:latin typeface="Microsoft Sans Serif"/>
                <a:cs typeface="Microsoft Sans Serif"/>
              </a:rPr>
              <a:t>(научно-исследовательской) </a:t>
            </a:r>
            <a:r>
              <a:rPr sz="1400" spc="-10" dirty="0">
                <a:latin typeface="Microsoft Sans Serif"/>
                <a:cs typeface="Microsoft Sans Serif"/>
              </a:rPr>
              <a:t>деятельности, </a:t>
            </a:r>
            <a:r>
              <a:rPr sz="1400" spc="-15" dirty="0">
                <a:latin typeface="Microsoft Sans Serif"/>
                <a:cs typeface="Microsoft Sans Serif"/>
              </a:rPr>
              <a:t>творческой </a:t>
            </a:r>
            <a:r>
              <a:rPr sz="1400" spc="-10" dirty="0">
                <a:latin typeface="Microsoft Sans Serif"/>
                <a:cs typeface="Microsoft Sans Serif"/>
              </a:rPr>
              <a:t>деятельности,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пропаганду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научных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знаний,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творческих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достижений.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Результаты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участия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указанных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конкурсах,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учитываются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Академией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или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филиалом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Академии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зависимости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места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проведения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конкурса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соответственно)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соответствии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регламентом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проведения</a:t>
            </a:r>
            <a:endParaRPr sz="1400" dirty="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  <a:spcBef>
                <a:spcPts val="10"/>
              </a:spcBef>
            </a:pPr>
            <a:r>
              <a:rPr sz="1400" spc="-30" dirty="0">
                <a:latin typeface="Microsoft Sans Serif"/>
                <a:cs typeface="Microsoft Sans Serif"/>
              </a:rPr>
              <a:t>конкретного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конкурса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8814" y="4868671"/>
            <a:ext cx="2054225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Подробная информация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сайте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Академии</a:t>
            </a:r>
            <a:r>
              <a:rPr sz="1600" spc="-15" dirty="0">
                <a:latin typeface="Microsoft Sans Serif"/>
                <a:cs typeface="Microsoft Sans Serif"/>
              </a:rPr>
              <a:t>: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Индивидуальные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1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достижения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74" y="828293"/>
            <a:ext cx="55511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Вступительные</a:t>
            </a:r>
            <a:r>
              <a:rPr spc="-60" dirty="0"/>
              <a:t> </a:t>
            </a:r>
            <a:r>
              <a:rPr spc="-5" dirty="0"/>
              <a:t>испытания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862" y="32321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14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814" y="1923668"/>
            <a:ext cx="3524250" cy="2848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465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A20136"/>
                </a:solidFill>
                <a:latin typeface="Arial"/>
                <a:cs typeface="Arial"/>
              </a:rPr>
              <a:t>Вступительные</a:t>
            </a:r>
            <a:r>
              <a:rPr sz="1600" b="1" spc="45" dirty="0">
                <a:solidFill>
                  <a:srgbClr val="A2013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A20136"/>
                </a:solidFill>
                <a:latin typeface="Arial"/>
                <a:cs typeface="Arial"/>
              </a:rPr>
              <a:t>испытания</a:t>
            </a:r>
            <a:r>
              <a:rPr sz="1600" b="1" spc="20" dirty="0">
                <a:solidFill>
                  <a:srgbClr val="A20136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-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термин,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объединяющий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себе</a:t>
            </a:r>
            <a:r>
              <a:rPr sz="1600" spc="-5" dirty="0">
                <a:latin typeface="Microsoft Sans Serif"/>
                <a:cs typeface="Microsoft Sans Serif"/>
              </a:rPr>
              <a:t> и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36195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ЕГЭ,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экзамены,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которые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Академия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проводит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самостоятельно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50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Перечень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вступительных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испытаний </a:t>
            </a:r>
            <a:r>
              <a:rPr sz="1600" spc="-5" dirty="0">
                <a:latin typeface="Microsoft Sans Serif"/>
                <a:cs typeface="Microsoft Sans Serif"/>
              </a:rPr>
              <a:t> 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видов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утверждается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каждый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год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Правилами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приема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размещается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сайте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Академии: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600" b="1" u="heavy" spc="-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2"/>
              </a:rPr>
              <a:t>Вступительные</a:t>
            </a:r>
            <a:r>
              <a:rPr sz="1600" b="1" u="heavy" spc="2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heavy" spc="-1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2"/>
              </a:rPr>
              <a:t>испытания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3905" y="5609335"/>
            <a:ext cx="6243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перечне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вступительные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испытания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сгруппированы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образовательным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программам/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специальностям,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указан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минимальный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балл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каждому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испытанию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9615" y="1894613"/>
            <a:ext cx="7071359" cy="361312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74" y="828293"/>
            <a:ext cx="55511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Вступительные</a:t>
            </a:r>
            <a:r>
              <a:rPr spc="-60" dirty="0"/>
              <a:t> </a:t>
            </a:r>
            <a:r>
              <a:rPr spc="-5" dirty="0"/>
              <a:t>испытания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862" y="32321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97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Расписание</a:t>
            </a:r>
            <a:r>
              <a:rPr spc="5" dirty="0"/>
              <a:t> </a:t>
            </a:r>
            <a:r>
              <a:rPr spc="-10" dirty="0"/>
              <a:t>вступительных </a:t>
            </a:r>
            <a:r>
              <a:rPr spc="-5" dirty="0"/>
              <a:t> испытаний</a:t>
            </a:r>
            <a:r>
              <a:rPr spc="-10" dirty="0"/>
              <a:t> </a:t>
            </a:r>
            <a:r>
              <a:rPr spc="-35" dirty="0"/>
              <a:t>будет</a:t>
            </a:r>
            <a:r>
              <a:rPr spc="10" dirty="0"/>
              <a:t> </a:t>
            </a:r>
            <a:r>
              <a:rPr spc="-10" dirty="0"/>
              <a:t>размещено </a:t>
            </a:r>
            <a:r>
              <a:rPr spc="-655" dirty="0"/>
              <a:t> </a:t>
            </a:r>
            <a:r>
              <a:rPr dirty="0"/>
              <a:t>на</a:t>
            </a:r>
            <a:r>
              <a:rPr spc="-15" dirty="0"/>
              <a:t> </a:t>
            </a:r>
            <a:r>
              <a:rPr spc="-5" dirty="0"/>
              <a:t>сайте</a:t>
            </a:r>
            <a:r>
              <a:rPr spc="25" dirty="0"/>
              <a:t> </a:t>
            </a:r>
            <a:r>
              <a:rPr spc="-10" dirty="0"/>
              <a:t>Академии</a:t>
            </a:r>
          </a:p>
          <a:p>
            <a:pPr marL="12700">
              <a:lnSpc>
                <a:spcPts val="3810"/>
              </a:lnSpc>
            </a:pPr>
            <a:r>
              <a:rPr sz="3200" dirty="0">
                <a:solidFill>
                  <a:srgbClr val="A20136"/>
                </a:solidFill>
              </a:rPr>
              <a:t>1</a:t>
            </a:r>
            <a:r>
              <a:rPr sz="3200" spc="-25" dirty="0">
                <a:solidFill>
                  <a:srgbClr val="A20136"/>
                </a:solidFill>
              </a:rPr>
              <a:t> </a:t>
            </a:r>
            <a:r>
              <a:rPr sz="3200" dirty="0">
                <a:solidFill>
                  <a:srgbClr val="A20136"/>
                </a:solidFill>
              </a:rPr>
              <a:t>июня</a:t>
            </a:r>
            <a:r>
              <a:rPr sz="3200" spc="-35" dirty="0">
                <a:solidFill>
                  <a:srgbClr val="A20136"/>
                </a:solidFill>
              </a:rPr>
              <a:t> </a:t>
            </a:r>
            <a:r>
              <a:rPr sz="3200" spc="-5" dirty="0">
                <a:solidFill>
                  <a:srgbClr val="A20136"/>
                </a:solidFill>
              </a:rPr>
              <a:t>2023</a:t>
            </a:r>
            <a:r>
              <a:rPr sz="3200" spc="-30" dirty="0">
                <a:solidFill>
                  <a:srgbClr val="A20136"/>
                </a:solidFill>
              </a:rPr>
              <a:t> </a:t>
            </a:r>
            <a:r>
              <a:rPr sz="3200" spc="-20" dirty="0">
                <a:solidFill>
                  <a:srgbClr val="A20136"/>
                </a:solidFill>
              </a:rPr>
              <a:t>года</a:t>
            </a:r>
            <a:endParaRPr sz="3200" dirty="0"/>
          </a:p>
          <a:p>
            <a:pPr marL="12700" marR="100965">
              <a:lnSpc>
                <a:spcPct val="100000"/>
              </a:lnSpc>
              <a:spcBef>
                <a:spcPts val="2730"/>
              </a:spcBef>
            </a:pPr>
            <a:r>
              <a:rPr sz="1600" b="0" spc="-20" dirty="0">
                <a:latin typeface="Microsoft Sans Serif"/>
                <a:cs typeface="Microsoft Sans Serif"/>
              </a:rPr>
              <a:t>Академий</a:t>
            </a:r>
            <a:r>
              <a:rPr sz="1600" b="0" spc="4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установлено,</a:t>
            </a:r>
            <a:r>
              <a:rPr sz="1600" b="0" spc="5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что</a:t>
            </a:r>
            <a:r>
              <a:rPr sz="1600" b="0" spc="45" dirty="0">
                <a:latin typeface="Microsoft Sans Serif"/>
                <a:cs typeface="Microsoft Sans Serif"/>
              </a:rPr>
              <a:t> </a:t>
            </a:r>
            <a:r>
              <a:rPr sz="1600" b="0" spc="-5" dirty="0">
                <a:latin typeface="Microsoft Sans Serif"/>
                <a:cs typeface="Microsoft Sans Serif"/>
              </a:rPr>
              <a:t>в</a:t>
            </a:r>
            <a:r>
              <a:rPr sz="1600" b="0" spc="25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качестве</a:t>
            </a:r>
            <a:r>
              <a:rPr sz="1600" b="0" spc="30" dirty="0">
                <a:latin typeface="Microsoft Sans Serif"/>
                <a:cs typeface="Microsoft Sans Serif"/>
              </a:rPr>
              <a:t> </a:t>
            </a:r>
            <a:r>
              <a:rPr sz="1600" b="0" spc="-40" dirty="0">
                <a:latin typeface="Microsoft Sans Serif"/>
                <a:cs typeface="Microsoft Sans Serif"/>
              </a:rPr>
              <a:t>результатов </a:t>
            </a:r>
            <a:r>
              <a:rPr sz="1600" b="0" spc="-3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вступительных</a:t>
            </a:r>
            <a:r>
              <a:rPr sz="1600" b="0" spc="75" dirty="0"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latin typeface="Microsoft Sans Serif"/>
                <a:cs typeface="Microsoft Sans Serif"/>
              </a:rPr>
              <a:t>испытаний</a:t>
            </a:r>
            <a:r>
              <a:rPr sz="1600" b="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A20136"/>
                </a:solidFill>
              </a:rPr>
              <a:t>по</a:t>
            </a:r>
            <a:r>
              <a:rPr sz="1600" dirty="0">
                <a:solidFill>
                  <a:srgbClr val="A20136"/>
                </a:solidFill>
              </a:rPr>
              <a:t> </a:t>
            </a:r>
            <a:r>
              <a:rPr sz="1600" spc="-15" dirty="0">
                <a:solidFill>
                  <a:srgbClr val="A20136"/>
                </a:solidFill>
              </a:rPr>
              <a:t>иностранному</a:t>
            </a:r>
            <a:r>
              <a:rPr sz="1600" spc="50" dirty="0">
                <a:solidFill>
                  <a:srgbClr val="A20136"/>
                </a:solidFill>
              </a:rPr>
              <a:t> </a:t>
            </a:r>
            <a:r>
              <a:rPr sz="1600" spc="-5" dirty="0">
                <a:solidFill>
                  <a:srgbClr val="A20136"/>
                </a:solidFill>
              </a:rPr>
              <a:t>языку </a:t>
            </a:r>
            <a:r>
              <a:rPr sz="1600" spc="-430" dirty="0">
                <a:solidFill>
                  <a:srgbClr val="A20136"/>
                </a:solidFill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используются</a:t>
            </a:r>
            <a:r>
              <a:rPr sz="1600" b="0" spc="50" dirty="0">
                <a:latin typeface="Microsoft Sans Serif"/>
                <a:cs typeface="Microsoft Sans Serif"/>
              </a:rPr>
              <a:t> </a:t>
            </a:r>
            <a:r>
              <a:rPr sz="1600" b="0" spc="-40" dirty="0">
                <a:latin typeface="Microsoft Sans Serif"/>
                <a:cs typeface="Microsoft Sans Serif"/>
              </a:rPr>
              <a:t>результаты</a:t>
            </a:r>
            <a:r>
              <a:rPr sz="1600" b="0" spc="55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ЕГЭ</a:t>
            </a:r>
            <a:r>
              <a:rPr sz="1600" b="0" spc="35" dirty="0">
                <a:latin typeface="Microsoft Sans Serif"/>
                <a:cs typeface="Microsoft Sans Serif"/>
              </a:rPr>
              <a:t> </a:t>
            </a:r>
            <a:r>
              <a:rPr sz="1600" spc="-15" dirty="0"/>
              <a:t>английского</a:t>
            </a:r>
            <a:r>
              <a:rPr sz="1600" b="0" spc="-15" dirty="0">
                <a:latin typeface="Microsoft Sans Serif"/>
                <a:cs typeface="Microsoft Sans Serif"/>
              </a:rPr>
              <a:t>, </a:t>
            </a:r>
            <a:r>
              <a:rPr sz="1600" b="0" spc="-10" dirty="0">
                <a:latin typeface="Microsoft Sans Serif"/>
                <a:cs typeface="Microsoft Sans Serif"/>
              </a:rPr>
              <a:t> </a:t>
            </a:r>
            <a:r>
              <a:rPr sz="1600" spc="-20" dirty="0"/>
              <a:t>французского</a:t>
            </a:r>
            <a:r>
              <a:rPr sz="1600" b="0" spc="-20" dirty="0">
                <a:latin typeface="Microsoft Sans Serif"/>
                <a:cs typeface="Microsoft Sans Serif"/>
              </a:rPr>
              <a:t>,</a:t>
            </a:r>
            <a:r>
              <a:rPr sz="1600" b="0" spc="85" dirty="0">
                <a:latin typeface="Microsoft Sans Serif"/>
                <a:cs typeface="Microsoft Sans Serif"/>
              </a:rPr>
              <a:t> </a:t>
            </a:r>
            <a:r>
              <a:rPr sz="1600" spc="-15" dirty="0"/>
              <a:t>немецкого</a:t>
            </a:r>
            <a:r>
              <a:rPr sz="1600" b="0" spc="-15" dirty="0">
                <a:latin typeface="Microsoft Sans Serif"/>
                <a:cs typeface="Microsoft Sans Serif"/>
              </a:rPr>
              <a:t>,</a:t>
            </a:r>
            <a:r>
              <a:rPr sz="1600" b="0" spc="55" dirty="0">
                <a:latin typeface="Microsoft Sans Serif"/>
                <a:cs typeface="Microsoft Sans Serif"/>
              </a:rPr>
              <a:t> </a:t>
            </a:r>
            <a:r>
              <a:rPr sz="1600" spc="-10" dirty="0"/>
              <a:t>испанского</a:t>
            </a:r>
            <a:r>
              <a:rPr sz="1600" b="0" spc="-10" dirty="0">
                <a:latin typeface="Microsoft Sans Serif"/>
                <a:cs typeface="Microsoft Sans Serif"/>
              </a:rPr>
              <a:t>,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/>
              <a:t>китайского</a:t>
            </a:r>
            <a:r>
              <a:rPr sz="1600" spc="40" dirty="0"/>
              <a:t> </a:t>
            </a:r>
            <a:r>
              <a:rPr sz="1600" b="0" spc="-30" dirty="0">
                <a:latin typeface="Microsoft Sans Serif"/>
                <a:cs typeface="Microsoft Sans Serif"/>
              </a:rPr>
              <a:t>языков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dirty="0">
                <a:latin typeface="Microsoft Sans Serif"/>
                <a:cs typeface="Microsoft Sans Serif"/>
              </a:rPr>
              <a:t>или</a:t>
            </a:r>
            <a:r>
              <a:rPr sz="1600" b="0" spc="65" dirty="0">
                <a:latin typeface="Microsoft Sans Serif"/>
                <a:cs typeface="Microsoft Sans Serif"/>
              </a:rPr>
              <a:t> </a:t>
            </a:r>
            <a:r>
              <a:rPr sz="1600" b="0" spc="-40" dirty="0">
                <a:latin typeface="Microsoft Sans Serif"/>
                <a:cs typeface="Microsoft Sans Serif"/>
              </a:rPr>
              <a:t>результаты</a:t>
            </a:r>
            <a:r>
              <a:rPr sz="1600" b="0" spc="6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вступительных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0" spc="-10" dirty="0">
                <a:latin typeface="Microsoft Sans Serif"/>
                <a:cs typeface="Microsoft Sans Serif"/>
              </a:rPr>
              <a:t>испытаний,</a:t>
            </a:r>
            <a:r>
              <a:rPr sz="1600" b="0" spc="55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проводимых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20" dirty="0">
                <a:latin typeface="Microsoft Sans Serif"/>
                <a:cs typeface="Microsoft Sans Serif"/>
              </a:rPr>
              <a:t>Академией</a:t>
            </a:r>
            <a:r>
              <a:rPr sz="1600" b="0" spc="40" dirty="0"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latin typeface="Microsoft Sans Serif"/>
                <a:cs typeface="Microsoft Sans Serif"/>
              </a:rPr>
              <a:t>самостоятельно,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0" spc="-15" dirty="0">
                <a:latin typeface="Microsoft Sans Serif"/>
                <a:cs typeface="Microsoft Sans Serif"/>
              </a:rPr>
              <a:t>по </a:t>
            </a:r>
            <a:r>
              <a:rPr sz="1600" spc="-15" dirty="0"/>
              <a:t>английскому</a:t>
            </a:r>
            <a:r>
              <a:rPr sz="1600" dirty="0"/>
              <a:t> </a:t>
            </a:r>
            <a:r>
              <a:rPr sz="1600" b="0" spc="-35" dirty="0">
                <a:latin typeface="Microsoft Sans Serif"/>
                <a:cs typeface="Microsoft Sans Serif"/>
              </a:rPr>
              <a:t>языку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213" y="1838705"/>
            <a:ext cx="5030470" cy="225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разделе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b="1" u="heavy" spc="-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2"/>
              </a:rPr>
              <a:t>Вступительные</a:t>
            </a:r>
            <a:r>
              <a:rPr sz="1600" b="1" u="heavy" spc="6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heavy" spc="-1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2"/>
              </a:rPr>
              <a:t>испытания</a:t>
            </a:r>
            <a:r>
              <a:rPr sz="1600" b="1" spc="45" dirty="0">
                <a:solidFill>
                  <a:srgbClr val="A20136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размещены: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L="228600" indent="-216535">
              <a:lnSpc>
                <a:spcPct val="100000"/>
              </a:lnSpc>
              <a:spcBef>
                <a:spcPts val="5"/>
              </a:spcBef>
              <a:buClr>
                <a:srgbClr val="A20136"/>
              </a:buClr>
              <a:buChar char="-"/>
              <a:tabLst>
                <a:tab pos="228600" algn="l"/>
                <a:tab pos="22923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программы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вступительных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испытаний;</a:t>
            </a:r>
            <a:endParaRPr sz="1600" dirty="0">
              <a:latin typeface="Microsoft Sans Serif"/>
              <a:cs typeface="Microsoft Sans Serif"/>
            </a:endParaRPr>
          </a:p>
          <a:p>
            <a:pPr marL="228600" marR="953769" indent="-216535">
              <a:lnSpc>
                <a:spcPct val="100000"/>
              </a:lnSpc>
              <a:spcBef>
                <a:spcPts val="600"/>
              </a:spcBef>
              <a:buClr>
                <a:srgbClr val="A20136"/>
              </a:buClr>
              <a:buChar char="-"/>
              <a:tabLst>
                <a:tab pos="228600" algn="l"/>
                <a:tab pos="22923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особенности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вступительных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испытаний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для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лиц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ОВЗ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инвалидов;</a:t>
            </a:r>
            <a:endParaRPr sz="1600" dirty="0">
              <a:latin typeface="Microsoft Sans Serif"/>
              <a:cs typeface="Microsoft Sans Serif"/>
            </a:endParaRPr>
          </a:p>
          <a:p>
            <a:pPr marL="228600" marR="1183640" indent="-216535">
              <a:lnSpc>
                <a:spcPct val="100000"/>
              </a:lnSpc>
              <a:spcBef>
                <a:spcPts val="600"/>
              </a:spcBef>
              <a:buClr>
                <a:srgbClr val="A20136"/>
              </a:buClr>
              <a:buChar char="-"/>
              <a:tabLst>
                <a:tab pos="228600" algn="l"/>
                <a:tab pos="22923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минимальное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количество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баллов,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необходимых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для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подачи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документов;</a:t>
            </a:r>
            <a:endParaRPr sz="1600" dirty="0">
              <a:latin typeface="Microsoft Sans Serif"/>
              <a:cs typeface="Microsoft Sans Serif"/>
            </a:endParaRPr>
          </a:p>
          <a:p>
            <a:pPr marL="228600" indent="-216535">
              <a:lnSpc>
                <a:spcPct val="100000"/>
              </a:lnSpc>
              <a:spcBef>
                <a:spcPts val="600"/>
              </a:spcBef>
              <a:buClr>
                <a:srgbClr val="A20136"/>
              </a:buClr>
              <a:buChar char="-"/>
              <a:tabLst>
                <a:tab pos="228600" algn="l"/>
                <a:tab pos="22923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правила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подачи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рассмотрения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апелляций.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57114" y="727074"/>
            <a:ext cx="281305" cy="531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2023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28754" y="1405889"/>
            <a:ext cx="0" cy="2303145"/>
          </a:xfrm>
          <a:custGeom>
            <a:avLst/>
            <a:gdLst/>
            <a:ahLst/>
            <a:cxnLst/>
            <a:rect l="l" t="t" r="r" b="b"/>
            <a:pathLst>
              <a:path h="2303145">
                <a:moveTo>
                  <a:pt x="0" y="0"/>
                </a:moveTo>
                <a:lnTo>
                  <a:pt x="0" y="2302637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972948" y="5310390"/>
            <a:ext cx="252095" cy="996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3215" y="3673297"/>
            <a:ext cx="3220085" cy="5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690034, </a:t>
            </a:r>
            <a:r>
              <a:rPr lang="ru-RU" sz="1800" spc="-15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г.Владивосток</a:t>
            </a:r>
            <a:r>
              <a:rPr lang="ru-RU"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, ул. Стрелковая, 14</a:t>
            </a:r>
            <a:endParaRPr lang="ru-RU" sz="1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40429" y="1896617"/>
            <a:ext cx="440690" cy="368935"/>
          </a:xfrm>
          <a:custGeom>
            <a:avLst/>
            <a:gdLst/>
            <a:ahLst/>
            <a:cxnLst/>
            <a:rect l="l" t="t" r="r" b="b"/>
            <a:pathLst>
              <a:path w="440689" h="368935">
                <a:moveTo>
                  <a:pt x="440182" y="33908"/>
                </a:moveTo>
                <a:lnTo>
                  <a:pt x="440182" y="14096"/>
                </a:lnTo>
                <a:lnTo>
                  <a:pt x="440182" y="11302"/>
                </a:lnTo>
                <a:lnTo>
                  <a:pt x="438912" y="8508"/>
                </a:lnTo>
                <a:lnTo>
                  <a:pt x="438404" y="6350"/>
                </a:lnTo>
                <a:lnTo>
                  <a:pt x="436625" y="4317"/>
                </a:lnTo>
                <a:lnTo>
                  <a:pt x="434848" y="2031"/>
                </a:lnTo>
                <a:lnTo>
                  <a:pt x="433197" y="1523"/>
                </a:lnTo>
                <a:lnTo>
                  <a:pt x="430911" y="0"/>
                </a:lnTo>
                <a:lnTo>
                  <a:pt x="428625" y="0"/>
                </a:lnTo>
                <a:lnTo>
                  <a:pt x="11430" y="0"/>
                </a:lnTo>
                <a:lnTo>
                  <a:pt x="9144" y="0"/>
                </a:lnTo>
                <a:lnTo>
                  <a:pt x="6858" y="1523"/>
                </a:lnTo>
                <a:lnTo>
                  <a:pt x="5207" y="2031"/>
                </a:lnTo>
                <a:lnTo>
                  <a:pt x="3429" y="4317"/>
                </a:lnTo>
                <a:lnTo>
                  <a:pt x="1778" y="6350"/>
                </a:lnTo>
                <a:lnTo>
                  <a:pt x="1143" y="8508"/>
                </a:lnTo>
                <a:lnTo>
                  <a:pt x="0" y="11302"/>
                </a:lnTo>
                <a:lnTo>
                  <a:pt x="0" y="14096"/>
                </a:lnTo>
                <a:lnTo>
                  <a:pt x="0" y="33908"/>
                </a:lnTo>
              </a:path>
              <a:path w="440689" h="368935">
                <a:moveTo>
                  <a:pt x="319150" y="248919"/>
                </a:moveTo>
                <a:lnTo>
                  <a:pt x="440182" y="357377"/>
                </a:lnTo>
                <a:lnTo>
                  <a:pt x="440182" y="355091"/>
                </a:lnTo>
                <a:lnTo>
                  <a:pt x="440182" y="36321"/>
                </a:lnTo>
                <a:lnTo>
                  <a:pt x="223520" y="231647"/>
                </a:lnTo>
                <a:lnTo>
                  <a:pt x="221869" y="233044"/>
                </a:lnTo>
                <a:lnTo>
                  <a:pt x="220091" y="233044"/>
                </a:lnTo>
                <a:lnTo>
                  <a:pt x="218312" y="233044"/>
                </a:lnTo>
                <a:lnTo>
                  <a:pt x="216662" y="231647"/>
                </a:lnTo>
                <a:lnTo>
                  <a:pt x="0" y="36321"/>
                </a:lnTo>
                <a:lnTo>
                  <a:pt x="0" y="355091"/>
                </a:lnTo>
                <a:lnTo>
                  <a:pt x="0" y="357377"/>
                </a:lnTo>
                <a:lnTo>
                  <a:pt x="121031" y="248919"/>
                </a:lnTo>
              </a:path>
              <a:path w="440689" h="368935">
                <a:moveTo>
                  <a:pt x="7493" y="368553"/>
                </a:moveTo>
                <a:lnTo>
                  <a:pt x="9779" y="368553"/>
                </a:lnTo>
                <a:lnTo>
                  <a:pt x="11557" y="368553"/>
                </a:lnTo>
                <a:lnTo>
                  <a:pt x="428498" y="368553"/>
                </a:lnTo>
                <a:lnTo>
                  <a:pt x="430275" y="368553"/>
                </a:lnTo>
                <a:lnTo>
                  <a:pt x="432562" y="368553"/>
                </a:lnTo>
              </a:path>
            </a:pathLst>
          </a:custGeom>
          <a:ln w="19812">
            <a:solidFill>
              <a:srgbClr val="E9C5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3424428" y="3639311"/>
            <a:ext cx="472440" cy="535305"/>
            <a:chOff x="3424428" y="3639311"/>
            <a:chExt cx="472440" cy="535305"/>
          </a:xfrm>
        </p:grpSpPr>
        <p:sp>
          <p:nvSpPr>
            <p:cNvPr id="8" name="object 8"/>
            <p:cNvSpPr/>
            <p:nvPr/>
          </p:nvSpPr>
          <p:spPr>
            <a:xfrm>
              <a:off x="3434334" y="3649217"/>
              <a:ext cx="452755" cy="515620"/>
            </a:xfrm>
            <a:custGeom>
              <a:avLst/>
              <a:gdLst/>
              <a:ahLst/>
              <a:cxnLst/>
              <a:rect l="l" t="t" r="r" b="b"/>
              <a:pathLst>
                <a:path w="452754" h="515620">
                  <a:moveTo>
                    <a:pt x="226187" y="0"/>
                  </a:moveTo>
                  <a:lnTo>
                    <a:pt x="214249" y="0"/>
                  </a:lnTo>
                  <a:lnTo>
                    <a:pt x="203200" y="889"/>
                  </a:lnTo>
                  <a:lnTo>
                    <a:pt x="192150" y="2413"/>
                  </a:lnTo>
                  <a:lnTo>
                    <a:pt x="180212" y="3937"/>
                  </a:lnTo>
                  <a:lnTo>
                    <a:pt x="138049" y="14986"/>
                  </a:lnTo>
                  <a:lnTo>
                    <a:pt x="99313" y="33147"/>
                  </a:lnTo>
                  <a:lnTo>
                    <a:pt x="66293" y="56896"/>
                  </a:lnTo>
                  <a:lnTo>
                    <a:pt x="38607" y="85344"/>
                  </a:lnTo>
                  <a:lnTo>
                    <a:pt x="17399" y="118491"/>
                  </a:lnTo>
                  <a:lnTo>
                    <a:pt x="4571" y="154813"/>
                  </a:lnTo>
                  <a:lnTo>
                    <a:pt x="2666" y="165100"/>
                  </a:lnTo>
                  <a:lnTo>
                    <a:pt x="888" y="174625"/>
                  </a:lnTo>
                  <a:lnTo>
                    <a:pt x="0" y="184023"/>
                  </a:lnTo>
                  <a:lnTo>
                    <a:pt x="0" y="194310"/>
                  </a:lnTo>
                  <a:lnTo>
                    <a:pt x="5587" y="237744"/>
                  </a:lnTo>
                  <a:lnTo>
                    <a:pt x="21208" y="280543"/>
                  </a:lnTo>
                  <a:lnTo>
                    <a:pt x="27558" y="294767"/>
                  </a:lnTo>
                  <a:lnTo>
                    <a:pt x="71754" y="362712"/>
                  </a:lnTo>
                  <a:lnTo>
                    <a:pt x="113156" y="411607"/>
                  </a:lnTo>
                  <a:lnTo>
                    <a:pt x="154431" y="453390"/>
                  </a:lnTo>
                  <a:lnTo>
                    <a:pt x="191262" y="486664"/>
                  </a:lnTo>
                  <a:lnTo>
                    <a:pt x="226187" y="515112"/>
                  </a:lnTo>
                  <a:lnTo>
                    <a:pt x="261238" y="486664"/>
                  </a:lnTo>
                  <a:lnTo>
                    <a:pt x="297941" y="453390"/>
                  </a:lnTo>
                  <a:lnTo>
                    <a:pt x="339343" y="411607"/>
                  </a:lnTo>
                  <a:lnTo>
                    <a:pt x="380745" y="362712"/>
                  </a:lnTo>
                  <a:lnTo>
                    <a:pt x="417449" y="308864"/>
                  </a:lnTo>
                  <a:lnTo>
                    <a:pt x="446913" y="237744"/>
                  </a:lnTo>
                  <a:lnTo>
                    <a:pt x="452374" y="194310"/>
                  </a:lnTo>
                  <a:lnTo>
                    <a:pt x="452374" y="184023"/>
                  </a:lnTo>
                  <a:lnTo>
                    <a:pt x="451485" y="174625"/>
                  </a:lnTo>
                  <a:lnTo>
                    <a:pt x="449706" y="165100"/>
                  </a:lnTo>
                  <a:lnTo>
                    <a:pt x="447801" y="154813"/>
                  </a:lnTo>
                  <a:lnTo>
                    <a:pt x="445007" y="146177"/>
                  </a:lnTo>
                  <a:lnTo>
                    <a:pt x="442340" y="136779"/>
                  </a:lnTo>
                  <a:lnTo>
                    <a:pt x="434975" y="118491"/>
                  </a:lnTo>
                  <a:lnTo>
                    <a:pt x="413765" y="85344"/>
                  </a:lnTo>
                  <a:lnTo>
                    <a:pt x="386206" y="56896"/>
                  </a:lnTo>
                  <a:lnTo>
                    <a:pt x="353060" y="33147"/>
                  </a:lnTo>
                  <a:lnTo>
                    <a:pt x="314578" y="14986"/>
                  </a:lnTo>
                  <a:lnTo>
                    <a:pt x="272161" y="3937"/>
                  </a:lnTo>
                  <a:lnTo>
                    <a:pt x="260223" y="2413"/>
                  </a:lnTo>
                  <a:lnTo>
                    <a:pt x="249174" y="889"/>
                  </a:lnTo>
                  <a:lnTo>
                    <a:pt x="238125" y="0"/>
                  </a:lnTo>
                  <a:lnTo>
                    <a:pt x="226187" y="0"/>
                  </a:lnTo>
                  <a:close/>
                </a:path>
              </a:pathLst>
            </a:custGeom>
            <a:ln w="19812">
              <a:solidFill>
                <a:srgbClr val="E9C5B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5492" y="3752087"/>
              <a:ext cx="208787" cy="18288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470147" y="2671571"/>
            <a:ext cx="381000" cy="598805"/>
            <a:chOff x="3470147" y="2671571"/>
            <a:chExt cx="381000" cy="598805"/>
          </a:xfrm>
        </p:grpSpPr>
        <p:sp>
          <p:nvSpPr>
            <p:cNvPr id="11" name="object 11"/>
            <p:cNvSpPr/>
            <p:nvPr/>
          </p:nvSpPr>
          <p:spPr>
            <a:xfrm>
              <a:off x="3480053" y="2681477"/>
              <a:ext cx="361315" cy="579120"/>
            </a:xfrm>
            <a:custGeom>
              <a:avLst/>
              <a:gdLst/>
              <a:ahLst/>
              <a:cxnLst/>
              <a:rect l="l" t="t" r="r" b="b"/>
              <a:pathLst>
                <a:path w="361314" h="579120">
                  <a:moveTo>
                    <a:pt x="321691" y="0"/>
                  </a:moveTo>
                  <a:lnTo>
                    <a:pt x="39370" y="0"/>
                  </a:lnTo>
                  <a:lnTo>
                    <a:pt x="31242" y="762"/>
                  </a:lnTo>
                  <a:lnTo>
                    <a:pt x="23749" y="2667"/>
                  </a:lnTo>
                  <a:lnTo>
                    <a:pt x="762" y="28829"/>
                  </a:lnTo>
                  <a:lnTo>
                    <a:pt x="0" y="36575"/>
                  </a:lnTo>
                  <a:lnTo>
                    <a:pt x="0" y="542417"/>
                  </a:lnTo>
                  <a:lnTo>
                    <a:pt x="17145" y="572643"/>
                  </a:lnTo>
                  <a:lnTo>
                    <a:pt x="39370" y="578866"/>
                  </a:lnTo>
                  <a:lnTo>
                    <a:pt x="321691" y="578866"/>
                  </a:lnTo>
                  <a:lnTo>
                    <a:pt x="354330" y="562991"/>
                  </a:lnTo>
                  <a:lnTo>
                    <a:pt x="361061" y="542417"/>
                  </a:lnTo>
                  <a:lnTo>
                    <a:pt x="361061" y="36575"/>
                  </a:lnTo>
                  <a:lnTo>
                    <a:pt x="344043" y="6223"/>
                  </a:lnTo>
                  <a:lnTo>
                    <a:pt x="321691" y="0"/>
                  </a:lnTo>
                  <a:close/>
                </a:path>
                <a:path w="361314" h="579120">
                  <a:moveTo>
                    <a:pt x="169418" y="27559"/>
                  </a:moveTo>
                  <a:lnTo>
                    <a:pt x="191643" y="27559"/>
                  </a:lnTo>
                  <a:lnTo>
                    <a:pt x="195453" y="28194"/>
                  </a:lnTo>
                  <a:lnTo>
                    <a:pt x="197612" y="30225"/>
                  </a:lnTo>
                  <a:lnTo>
                    <a:pt x="199771" y="32385"/>
                  </a:lnTo>
                  <a:lnTo>
                    <a:pt x="200533" y="35813"/>
                  </a:lnTo>
                  <a:lnTo>
                    <a:pt x="199771" y="38481"/>
                  </a:lnTo>
                  <a:lnTo>
                    <a:pt x="197612" y="41275"/>
                  </a:lnTo>
                  <a:lnTo>
                    <a:pt x="195453" y="42672"/>
                  </a:lnTo>
                  <a:lnTo>
                    <a:pt x="191643" y="43307"/>
                  </a:lnTo>
                  <a:lnTo>
                    <a:pt x="169418" y="43307"/>
                  </a:lnTo>
                  <a:lnTo>
                    <a:pt x="165608" y="42672"/>
                  </a:lnTo>
                  <a:lnTo>
                    <a:pt x="163449" y="41275"/>
                  </a:lnTo>
                  <a:lnTo>
                    <a:pt x="161290" y="38481"/>
                  </a:lnTo>
                  <a:lnTo>
                    <a:pt x="160528" y="35813"/>
                  </a:lnTo>
                  <a:lnTo>
                    <a:pt x="161290" y="32385"/>
                  </a:lnTo>
                  <a:lnTo>
                    <a:pt x="163449" y="30225"/>
                  </a:lnTo>
                  <a:lnTo>
                    <a:pt x="165608" y="28194"/>
                  </a:lnTo>
                  <a:lnTo>
                    <a:pt x="169418" y="27559"/>
                  </a:lnTo>
                  <a:close/>
                </a:path>
              </a:pathLst>
            </a:custGeom>
            <a:ln w="19812">
              <a:solidFill>
                <a:srgbClr val="E9C5B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5595" y="3172967"/>
              <a:ext cx="68578" cy="640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19677" y="2753080"/>
              <a:ext cx="281940" cy="399415"/>
            </a:xfrm>
            <a:custGeom>
              <a:avLst/>
              <a:gdLst/>
              <a:ahLst/>
              <a:cxnLst/>
              <a:rect l="l" t="t" r="r" b="b"/>
              <a:pathLst>
                <a:path w="281939" h="399414">
                  <a:moveTo>
                    <a:pt x="0" y="399186"/>
                  </a:moveTo>
                  <a:lnTo>
                    <a:pt x="281622" y="399186"/>
                  </a:lnTo>
                  <a:lnTo>
                    <a:pt x="281622" y="0"/>
                  </a:lnTo>
                  <a:lnTo>
                    <a:pt x="0" y="0"/>
                  </a:lnTo>
                  <a:lnTo>
                    <a:pt x="0" y="399186"/>
                  </a:lnTo>
                  <a:close/>
                </a:path>
              </a:pathLst>
            </a:custGeom>
            <a:ln w="19812">
              <a:solidFill>
                <a:srgbClr val="E9C5B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32834" y="1817623"/>
            <a:ext cx="2182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E-mail: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n-US" b="0" i="0" u="none" strike="noStrike" dirty="0">
                <a:solidFill>
                  <a:srgbClr val="951A1D"/>
                </a:solidFill>
                <a:effectLst/>
                <a:latin typeface="Arial Narrow" panose="020B0606020202030204" pitchFamily="34" charset="0"/>
                <a:hlinkClick r:id="rId4"/>
              </a:rPr>
              <a:t>post-prim@ranepa.ru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6036" y="2647950"/>
            <a:ext cx="22481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Телефон: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ru-RU"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+7 (423) 263-01-85</a:t>
            </a:r>
            <a:endParaRPr lang="ru-RU" sz="18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2256" y="3779465"/>
            <a:ext cx="2252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  <a:hlinkClick r:id="rId5"/>
              </a:rPr>
              <a:t>https://www.prim.ranepa.ru/abiturientu/</a:t>
            </a:r>
            <a:endParaRPr lang="en-US" sz="18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8659" y="1688666"/>
            <a:ext cx="17424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solidFill>
                  <a:srgbClr val="FFFFFF"/>
                </a:solidFill>
                <a:latin typeface="Arial"/>
                <a:cs typeface="Arial"/>
              </a:rPr>
              <a:t>Наш сайт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51528" y="2305143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59933" y="0"/>
                </a:moveTo>
                <a:lnTo>
                  <a:pt x="0" y="0"/>
                </a:lnTo>
                <a:lnTo>
                  <a:pt x="0" y="59985"/>
                </a:lnTo>
                <a:lnTo>
                  <a:pt x="59933" y="59985"/>
                </a:lnTo>
                <a:lnTo>
                  <a:pt x="59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867904" y="2305143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59933" y="0"/>
                </a:moveTo>
                <a:lnTo>
                  <a:pt x="0" y="0"/>
                </a:lnTo>
                <a:lnTo>
                  <a:pt x="0" y="59985"/>
                </a:lnTo>
                <a:lnTo>
                  <a:pt x="59933" y="59985"/>
                </a:lnTo>
                <a:lnTo>
                  <a:pt x="59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286027" y="2771050"/>
            <a:ext cx="292735" cy="60325"/>
          </a:xfrm>
          <a:custGeom>
            <a:avLst/>
            <a:gdLst/>
            <a:ahLst/>
            <a:cxnLst/>
            <a:rect l="l" t="t" r="r" b="b"/>
            <a:pathLst>
              <a:path w="292734" h="60325">
                <a:moveTo>
                  <a:pt x="292671" y="0"/>
                </a:moveTo>
                <a:lnTo>
                  <a:pt x="292671" y="0"/>
                </a:lnTo>
                <a:lnTo>
                  <a:pt x="0" y="0"/>
                </a:lnTo>
                <a:lnTo>
                  <a:pt x="0" y="59994"/>
                </a:lnTo>
                <a:lnTo>
                  <a:pt x="292671" y="59994"/>
                </a:lnTo>
                <a:lnTo>
                  <a:pt x="2926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710511" y="480285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52211" y="0"/>
                </a:moveTo>
                <a:lnTo>
                  <a:pt x="0" y="0"/>
                </a:lnTo>
                <a:lnTo>
                  <a:pt x="0" y="52205"/>
                </a:lnTo>
                <a:lnTo>
                  <a:pt x="52211" y="52205"/>
                </a:lnTo>
                <a:lnTo>
                  <a:pt x="52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572253" y="525901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52211" y="0"/>
                </a:moveTo>
                <a:lnTo>
                  <a:pt x="0" y="0"/>
                </a:lnTo>
                <a:lnTo>
                  <a:pt x="0" y="52205"/>
                </a:lnTo>
                <a:lnTo>
                  <a:pt x="52211" y="52205"/>
                </a:lnTo>
                <a:lnTo>
                  <a:pt x="52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3440684" y="4786121"/>
            <a:ext cx="4431665" cy="55617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5"/>
              </a:spcBef>
            </a:pPr>
            <a:r>
              <a:rPr lang="ru-RU"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Наша группа </a:t>
            </a:r>
            <a:r>
              <a:rPr sz="1800" spc="-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ВКонтакте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: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n-US" sz="1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  <a:hlinkClick r:id="rId6"/>
              </a:rPr>
              <a:t>https://vk.com/ranepaprim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24A2ED-BF93-8AF7-4D45-46B51725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6" y="4556701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424457-8B31-2D86-8B0D-F3DAD46D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2" y="224267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57114" y="727074"/>
            <a:ext cx="281305" cy="531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2023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28754" y="1405889"/>
            <a:ext cx="0" cy="2303145"/>
          </a:xfrm>
          <a:custGeom>
            <a:avLst/>
            <a:gdLst/>
            <a:ahLst/>
            <a:cxnLst/>
            <a:rect l="l" t="t" r="r" b="b"/>
            <a:pathLst>
              <a:path h="2303145">
                <a:moveTo>
                  <a:pt x="0" y="0"/>
                </a:moveTo>
                <a:lnTo>
                  <a:pt x="0" y="2302637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972948" y="5310390"/>
            <a:ext cx="252095" cy="996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090" y="2963925"/>
            <a:ext cx="661606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Желаем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успешного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поступления </a:t>
            </a:r>
            <a:r>
              <a:rPr sz="3200" b="1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выбранные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программы!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090" y="6108598"/>
            <a:ext cx="12325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Владивосток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886206"/>
            <a:ext cx="8411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Сп</a:t>
            </a:r>
            <a:r>
              <a:rPr spc="-40" dirty="0"/>
              <a:t>о</a:t>
            </a:r>
            <a:r>
              <a:rPr spc="-5" dirty="0"/>
              <a:t>соб</a:t>
            </a:r>
            <a:r>
              <a:rPr dirty="0"/>
              <a:t>ы</a:t>
            </a:r>
            <a:r>
              <a:rPr spc="-185" dirty="0"/>
              <a:t> </a:t>
            </a:r>
            <a:r>
              <a:rPr spc="-20" dirty="0"/>
              <a:t>п</a:t>
            </a:r>
            <a:r>
              <a:rPr spc="-50" dirty="0"/>
              <a:t>о</a:t>
            </a:r>
            <a:r>
              <a:rPr spc="-20" dirty="0"/>
              <a:t>д</a:t>
            </a:r>
            <a:r>
              <a:rPr spc="-105" dirty="0"/>
              <a:t>а</a:t>
            </a:r>
            <a:r>
              <a:rPr spc="-15" dirty="0"/>
              <a:t>ч</a:t>
            </a:r>
            <a:r>
              <a:rPr dirty="0"/>
              <a:t>и</a:t>
            </a:r>
            <a:r>
              <a:rPr spc="-160" dirty="0"/>
              <a:t> </a:t>
            </a:r>
            <a:r>
              <a:rPr spc="-20" dirty="0"/>
              <a:t>д</a:t>
            </a:r>
            <a:r>
              <a:rPr spc="-15" dirty="0"/>
              <a:t>о</a:t>
            </a:r>
            <a:r>
              <a:rPr spc="-5" dirty="0"/>
              <a:t>к</a:t>
            </a:r>
            <a:r>
              <a:rPr spc="-65" dirty="0"/>
              <a:t>у</a:t>
            </a:r>
            <a:r>
              <a:rPr dirty="0"/>
              <a:t>м</a:t>
            </a:r>
            <a:r>
              <a:rPr spc="-25" dirty="0"/>
              <a:t>е</a:t>
            </a:r>
            <a:r>
              <a:rPr spc="-20" dirty="0"/>
              <a:t>н</a:t>
            </a:r>
            <a:r>
              <a:rPr spc="-45" dirty="0"/>
              <a:t>т</a:t>
            </a:r>
            <a:r>
              <a:rPr spc="-15" dirty="0"/>
              <a:t>о</a:t>
            </a:r>
            <a:r>
              <a:rPr dirty="0"/>
              <a:t>в</a:t>
            </a:r>
            <a:r>
              <a:rPr spc="-204" dirty="0"/>
              <a:t> </a:t>
            </a:r>
            <a:r>
              <a:rPr dirty="0"/>
              <a:t>в</a:t>
            </a:r>
            <a:r>
              <a:rPr spc="-150" dirty="0"/>
              <a:t> </a:t>
            </a:r>
            <a:r>
              <a:rPr spc="-5" dirty="0"/>
              <a:t>А</a:t>
            </a:r>
            <a:r>
              <a:rPr spc="-20" dirty="0"/>
              <a:t>кад</a:t>
            </a:r>
            <a:r>
              <a:rPr spc="-55" dirty="0"/>
              <a:t>е</a:t>
            </a:r>
            <a:r>
              <a:rPr dirty="0"/>
              <a:t>м</a:t>
            </a:r>
            <a:r>
              <a:rPr spc="-25" dirty="0"/>
              <a:t>и</a:t>
            </a:r>
            <a:r>
              <a:rPr dirty="0"/>
              <a:t>ю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627" y="31711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5513" y="3751833"/>
            <a:ext cx="3385185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10036"/>
                </a:solidFill>
                <a:latin typeface="Arial"/>
                <a:cs typeface="Arial"/>
              </a:rPr>
              <a:t>Личный </a:t>
            </a:r>
            <a:r>
              <a:rPr sz="1800" b="1" spc="-10" dirty="0">
                <a:solidFill>
                  <a:srgbClr val="A10036"/>
                </a:solidFill>
                <a:latin typeface="Arial"/>
                <a:cs typeface="Arial"/>
              </a:rPr>
              <a:t>кабинет </a:t>
            </a:r>
            <a:r>
              <a:rPr sz="1800" b="1" spc="-25" dirty="0">
                <a:solidFill>
                  <a:srgbClr val="A10036"/>
                </a:solidFill>
                <a:latin typeface="Arial"/>
                <a:cs typeface="Arial"/>
              </a:rPr>
              <a:t>электронной </a:t>
            </a:r>
            <a:r>
              <a:rPr sz="1800" b="1" spc="-490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A10036"/>
                </a:solidFill>
                <a:latin typeface="Arial"/>
                <a:cs typeface="Arial"/>
              </a:rPr>
              <a:t>информационной </a:t>
            </a:r>
            <a:r>
              <a:rPr sz="1800" b="1" spc="-25" dirty="0">
                <a:solidFill>
                  <a:srgbClr val="A10036"/>
                </a:solidFill>
                <a:latin typeface="Arial"/>
                <a:cs typeface="Arial"/>
              </a:rPr>
              <a:t>системы </a:t>
            </a:r>
            <a:r>
              <a:rPr sz="1800" b="1" spc="-20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A10036"/>
                </a:solidFill>
                <a:latin typeface="Arial"/>
                <a:cs typeface="Arial"/>
              </a:rPr>
              <a:t>Академии</a:t>
            </a:r>
            <a:endParaRPr sz="1800" dirty="0">
              <a:latin typeface="Arial"/>
              <a:cs typeface="Arial"/>
            </a:endParaRPr>
          </a:p>
          <a:p>
            <a:pPr marL="12700" marR="668020">
              <a:lnSpc>
                <a:spcPct val="100000"/>
              </a:lnSpc>
            </a:pPr>
            <a:r>
              <a:rPr sz="1400" spc="-5" dirty="0">
                <a:latin typeface="Microsoft Sans Serif"/>
                <a:cs typeface="Microsoft Sans Serif"/>
              </a:rPr>
              <a:t>доступен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поступающим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сайте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Академии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b="1" u="heavy" spc="-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2"/>
              </a:rPr>
              <a:t>https://lk.ranepa.ru/pk/auth.php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8270" y="1854453"/>
            <a:ext cx="4351655" cy="329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A10036"/>
                </a:solidFill>
                <a:latin typeface="Arial"/>
                <a:cs typeface="Arial"/>
              </a:rPr>
              <a:t>Суперсервис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A10036"/>
                </a:solidFill>
                <a:latin typeface="Arial"/>
                <a:cs typeface="Arial"/>
              </a:rPr>
              <a:t>«Поступление</a:t>
            </a:r>
            <a:r>
              <a:rPr sz="1800" b="1" spc="5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10036"/>
                </a:solidFill>
                <a:latin typeface="Arial"/>
                <a:cs typeface="Arial"/>
              </a:rPr>
              <a:t>в</a:t>
            </a:r>
            <a:r>
              <a:rPr sz="1800" b="1" spc="-85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A10036"/>
                </a:solidFill>
                <a:latin typeface="Arial"/>
                <a:cs typeface="Arial"/>
              </a:rPr>
              <a:t>вуз</a:t>
            </a:r>
            <a:r>
              <a:rPr sz="1800" b="1" spc="-20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A10036"/>
                </a:solidFill>
                <a:latin typeface="Arial"/>
                <a:cs typeface="Arial"/>
              </a:rPr>
              <a:t>онлайн»</a:t>
            </a:r>
            <a:endParaRPr sz="1800" dirty="0">
              <a:latin typeface="Arial"/>
              <a:cs typeface="Arial"/>
            </a:endParaRPr>
          </a:p>
          <a:p>
            <a:pPr marL="12700" marR="760730">
              <a:lnSpc>
                <a:spcPct val="100000"/>
              </a:lnSpc>
            </a:pPr>
            <a:r>
              <a:rPr sz="1400" spc="-5" dirty="0">
                <a:latin typeface="Microsoft Sans Serif"/>
                <a:cs typeface="Microsoft Sans Serif"/>
              </a:rPr>
              <a:t>доступен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15" dirty="0">
                <a:latin typeface="Microsoft Sans Serif"/>
                <a:cs typeface="Microsoft Sans Serif"/>
              </a:rPr>
              <a:t>федеральной </a:t>
            </a:r>
            <a:r>
              <a:rPr sz="1400" spc="-20" dirty="0">
                <a:latin typeface="Microsoft Sans Serif"/>
                <a:cs typeface="Microsoft Sans Serif"/>
              </a:rPr>
              <a:t>государственной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информационной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системе</a:t>
            </a:r>
            <a:r>
              <a:rPr sz="1400" spc="-9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«Единый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портал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70" dirty="0">
                <a:latin typeface="Microsoft Sans Serif"/>
                <a:cs typeface="Microsoft Sans Serif"/>
              </a:rPr>
              <a:t>г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spc="-10" dirty="0">
                <a:latin typeface="Microsoft Sans Serif"/>
                <a:cs typeface="Microsoft Sans Serif"/>
              </a:rPr>
              <a:t>с</a:t>
            </a:r>
            <a:r>
              <a:rPr sz="1400" spc="-80" dirty="0">
                <a:latin typeface="Microsoft Sans Serif"/>
                <a:cs typeface="Microsoft Sans Serif"/>
              </a:rPr>
              <a:t>у</a:t>
            </a:r>
            <a:r>
              <a:rPr sz="1400" spc="-15" dirty="0">
                <a:latin typeface="Microsoft Sans Serif"/>
                <a:cs typeface="Microsoft Sans Serif"/>
              </a:rPr>
              <a:t>дар</a:t>
            </a:r>
            <a:r>
              <a:rPr sz="1400" spc="-10" dirty="0">
                <a:latin typeface="Microsoft Sans Serif"/>
                <a:cs typeface="Microsoft Sans Serif"/>
              </a:rPr>
              <a:t>ст</a:t>
            </a:r>
            <a:r>
              <a:rPr sz="1400" spc="-30" dirty="0">
                <a:latin typeface="Microsoft Sans Serif"/>
                <a:cs typeface="Microsoft Sans Serif"/>
              </a:rPr>
              <a:t>в</a:t>
            </a:r>
            <a:r>
              <a:rPr sz="1400" spc="-15" dirty="0">
                <a:latin typeface="Microsoft Sans Serif"/>
                <a:cs typeface="Microsoft Sans Serif"/>
              </a:rPr>
              <a:t>енн</a:t>
            </a:r>
            <a:r>
              <a:rPr sz="1400" spc="-10" dirty="0">
                <a:latin typeface="Microsoft Sans Serif"/>
                <a:cs typeface="Microsoft Sans Serif"/>
              </a:rPr>
              <a:t>ы</a:t>
            </a:r>
            <a:r>
              <a:rPr sz="1400" dirty="0">
                <a:latin typeface="Microsoft Sans Serif"/>
                <a:cs typeface="Microsoft Sans Serif"/>
              </a:rPr>
              <a:t>х</a:t>
            </a:r>
            <a:r>
              <a:rPr sz="1400" spc="-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м</a:t>
            </a:r>
            <a:r>
              <a:rPr sz="1400" spc="-20" dirty="0">
                <a:latin typeface="Microsoft Sans Serif"/>
                <a:cs typeface="Microsoft Sans Serif"/>
              </a:rPr>
              <a:t>у</a:t>
            </a:r>
            <a:r>
              <a:rPr sz="1400" spc="-5" dirty="0">
                <a:latin typeface="Microsoft Sans Serif"/>
                <a:cs typeface="Microsoft Sans Serif"/>
              </a:rPr>
              <a:t>ни</a:t>
            </a:r>
            <a:r>
              <a:rPr sz="1400" dirty="0">
                <a:latin typeface="Microsoft Sans Serif"/>
                <a:cs typeface="Microsoft Sans Serif"/>
              </a:rPr>
              <a:t>ц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5" dirty="0">
                <a:latin typeface="Microsoft Sans Serif"/>
                <a:cs typeface="Microsoft Sans Serif"/>
              </a:rPr>
              <a:t>альны</a:t>
            </a:r>
            <a:r>
              <a:rPr sz="1400" dirty="0">
                <a:latin typeface="Microsoft Sans Serif"/>
                <a:cs typeface="Microsoft Sans Serif"/>
              </a:rPr>
              <a:t>х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у</a:t>
            </a:r>
            <a:r>
              <a:rPr sz="1400" spc="-10" dirty="0">
                <a:latin typeface="Microsoft Sans Serif"/>
                <a:cs typeface="Microsoft Sans Serif"/>
              </a:rPr>
              <a:t>с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spc="-30" dirty="0">
                <a:latin typeface="Microsoft Sans Serif"/>
                <a:cs typeface="Microsoft Sans Serif"/>
              </a:rPr>
              <a:t>у</a:t>
            </a:r>
            <a:r>
              <a:rPr sz="1400" spc="-25" dirty="0">
                <a:latin typeface="Microsoft Sans Serif"/>
                <a:cs typeface="Microsoft Sans Serif"/>
              </a:rPr>
              <a:t>г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(</a:t>
            </a:r>
            <a:r>
              <a:rPr sz="1400" spc="-30" dirty="0">
                <a:latin typeface="Microsoft Sans Serif"/>
                <a:cs typeface="Microsoft Sans Serif"/>
              </a:rPr>
              <a:t>фу</a:t>
            </a:r>
            <a:r>
              <a:rPr sz="1400" spc="-15" dirty="0">
                <a:latin typeface="Microsoft Sans Serif"/>
                <a:cs typeface="Microsoft Sans Serif"/>
              </a:rPr>
              <a:t>н</a:t>
            </a:r>
            <a:r>
              <a:rPr sz="1400" spc="-105" dirty="0">
                <a:latin typeface="Microsoft Sans Serif"/>
                <a:cs typeface="Microsoft Sans Serif"/>
              </a:rPr>
              <a:t>к</a:t>
            </a:r>
            <a:r>
              <a:rPr sz="1400" spc="-15" dirty="0">
                <a:latin typeface="Microsoft Sans Serif"/>
                <a:cs typeface="Microsoft Sans Serif"/>
              </a:rPr>
              <a:t>ц</a:t>
            </a:r>
            <a:r>
              <a:rPr sz="1400" spc="-20" dirty="0">
                <a:latin typeface="Microsoft Sans Serif"/>
                <a:cs typeface="Microsoft Sans Serif"/>
              </a:rPr>
              <a:t>ий</a:t>
            </a:r>
            <a:r>
              <a:rPr sz="1400" spc="-15" dirty="0">
                <a:latin typeface="Microsoft Sans Serif"/>
                <a:cs typeface="Microsoft Sans Serif"/>
              </a:rPr>
              <a:t>)</a:t>
            </a:r>
            <a:r>
              <a:rPr sz="1400" dirty="0">
                <a:latin typeface="Microsoft Sans Serif"/>
                <a:cs typeface="Microsoft Sans Serif"/>
              </a:rPr>
              <a:t>»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b="1" u="heavy" spc="-1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https://www.gosuslugi.ru/vuzonline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A10036"/>
                </a:solidFill>
                <a:latin typeface="Arial"/>
                <a:cs typeface="Arial"/>
              </a:rPr>
              <a:t>Почта</a:t>
            </a:r>
            <a:endParaRPr sz="1800" dirty="0">
              <a:latin typeface="Arial"/>
              <a:cs typeface="Arial"/>
            </a:endParaRPr>
          </a:p>
          <a:p>
            <a:pPr marL="12700" marR="1243330">
              <a:lnSpc>
                <a:spcPct val="100000"/>
              </a:lnSpc>
              <a:spcBef>
                <a:spcPts val="5"/>
              </a:spcBef>
            </a:pPr>
            <a:r>
              <a:rPr lang="ru-RU" sz="1400" spc="-10" dirty="0">
                <a:latin typeface="Microsoft Sans Serif"/>
                <a:cs typeface="Microsoft Sans Serif"/>
              </a:rPr>
              <a:t>направить </a:t>
            </a:r>
            <a:r>
              <a:rPr lang="ru-RU" sz="1400" spc="-20" dirty="0">
                <a:latin typeface="Microsoft Sans Serif"/>
                <a:cs typeface="Microsoft Sans Serif"/>
              </a:rPr>
              <a:t>документы </a:t>
            </a:r>
            <a:r>
              <a:rPr lang="ru-RU" sz="1400" dirty="0">
                <a:latin typeface="Microsoft Sans Serif"/>
                <a:cs typeface="Microsoft Sans Serif"/>
              </a:rPr>
              <a:t>в </a:t>
            </a:r>
            <a:r>
              <a:rPr lang="ru-RU" sz="1400" spc="-25" dirty="0">
                <a:latin typeface="Microsoft Sans Serif"/>
                <a:cs typeface="Microsoft Sans Serif"/>
              </a:rPr>
              <a:t>Академию </a:t>
            </a:r>
            <a:r>
              <a:rPr lang="ru-RU" sz="1400" spc="-20" dirty="0">
                <a:latin typeface="Microsoft Sans Serif"/>
                <a:cs typeface="Microsoft Sans Serif"/>
              </a:rPr>
              <a:t> </a:t>
            </a:r>
            <a:r>
              <a:rPr lang="ru-RU" sz="1400" spc="-40" dirty="0">
                <a:latin typeface="Microsoft Sans Serif"/>
                <a:cs typeface="Microsoft Sans Serif"/>
              </a:rPr>
              <a:t>м</a:t>
            </a:r>
            <a:r>
              <a:rPr lang="ru-RU" sz="1400" spc="-15" dirty="0">
                <a:latin typeface="Microsoft Sans Serif"/>
                <a:cs typeface="Microsoft Sans Serif"/>
              </a:rPr>
              <a:t>о</a:t>
            </a:r>
            <a:r>
              <a:rPr lang="ru-RU" sz="1400" spc="-20" dirty="0">
                <a:latin typeface="Microsoft Sans Serif"/>
                <a:cs typeface="Microsoft Sans Serif"/>
              </a:rPr>
              <a:t>жно</a:t>
            </a:r>
            <a:r>
              <a:rPr lang="ru-RU" sz="1400" spc="-35" dirty="0">
                <a:latin typeface="Microsoft Sans Serif"/>
                <a:cs typeface="Microsoft Sans Serif"/>
              </a:rPr>
              <a:t> </a:t>
            </a:r>
            <a:r>
              <a:rPr lang="ru-RU" sz="1400" spc="-5" dirty="0">
                <a:latin typeface="Microsoft Sans Serif"/>
                <a:cs typeface="Microsoft Sans Serif"/>
              </a:rPr>
              <a:t>чер</a:t>
            </a:r>
            <a:r>
              <a:rPr lang="ru-RU" sz="1400" spc="-45" dirty="0">
                <a:latin typeface="Microsoft Sans Serif"/>
                <a:cs typeface="Microsoft Sans Serif"/>
              </a:rPr>
              <a:t>е</a:t>
            </a:r>
            <a:r>
              <a:rPr lang="ru-RU" sz="1400" spc="-60" dirty="0">
                <a:latin typeface="Microsoft Sans Serif"/>
                <a:cs typeface="Microsoft Sans Serif"/>
              </a:rPr>
              <a:t>з </a:t>
            </a:r>
            <a:r>
              <a:rPr lang="ru-RU" sz="1400" spc="-15" dirty="0">
                <a:latin typeface="Microsoft Sans Serif"/>
                <a:cs typeface="Microsoft Sans Serif"/>
              </a:rPr>
              <a:t>о</a:t>
            </a:r>
            <a:r>
              <a:rPr lang="ru-RU" sz="1400" spc="-40" dirty="0">
                <a:latin typeface="Microsoft Sans Serif"/>
                <a:cs typeface="Microsoft Sans Serif"/>
              </a:rPr>
              <a:t>п</a:t>
            </a:r>
            <a:r>
              <a:rPr lang="ru-RU" sz="1400" spc="-15" dirty="0">
                <a:latin typeface="Microsoft Sans Serif"/>
                <a:cs typeface="Microsoft Sans Serif"/>
              </a:rPr>
              <a:t>ер</a:t>
            </a:r>
            <a:r>
              <a:rPr lang="ru-RU" sz="1400" spc="-50" dirty="0">
                <a:latin typeface="Microsoft Sans Serif"/>
                <a:cs typeface="Microsoft Sans Serif"/>
              </a:rPr>
              <a:t>а</a:t>
            </a:r>
            <a:r>
              <a:rPr lang="ru-RU" sz="1400" spc="-20" dirty="0">
                <a:latin typeface="Microsoft Sans Serif"/>
                <a:cs typeface="Microsoft Sans Serif"/>
              </a:rPr>
              <a:t>т</a:t>
            </a:r>
            <a:r>
              <a:rPr lang="ru-RU" sz="1400" spc="-15" dirty="0">
                <a:latin typeface="Microsoft Sans Serif"/>
                <a:cs typeface="Microsoft Sans Serif"/>
              </a:rPr>
              <a:t>оро</a:t>
            </a:r>
            <a:r>
              <a:rPr lang="ru-RU" sz="1400" dirty="0">
                <a:latin typeface="Microsoft Sans Serif"/>
                <a:cs typeface="Microsoft Sans Serif"/>
              </a:rPr>
              <a:t>в</a:t>
            </a:r>
            <a:r>
              <a:rPr lang="ru-RU" sz="1400" spc="-75" dirty="0">
                <a:latin typeface="Microsoft Sans Serif"/>
                <a:cs typeface="Microsoft Sans Serif"/>
              </a:rPr>
              <a:t> </a:t>
            </a:r>
            <a:r>
              <a:rPr lang="ru-RU" sz="1400" spc="-40" dirty="0">
                <a:latin typeface="Microsoft Sans Serif"/>
                <a:cs typeface="Microsoft Sans Serif"/>
              </a:rPr>
              <a:t>п</a:t>
            </a:r>
            <a:r>
              <a:rPr lang="ru-RU" sz="1400" spc="-50" dirty="0">
                <a:latin typeface="Microsoft Sans Serif"/>
                <a:cs typeface="Microsoft Sans Serif"/>
              </a:rPr>
              <a:t>о</a:t>
            </a:r>
            <a:r>
              <a:rPr lang="ru-RU" sz="1400" spc="-30" dirty="0">
                <a:latin typeface="Microsoft Sans Serif"/>
                <a:cs typeface="Microsoft Sans Serif"/>
              </a:rPr>
              <a:t>ч</a:t>
            </a:r>
            <a:r>
              <a:rPr lang="ru-RU" sz="1400" spc="-20" dirty="0">
                <a:latin typeface="Microsoft Sans Serif"/>
                <a:cs typeface="Microsoft Sans Serif"/>
              </a:rPr>
              <a:t>т</a:t>
            </a:r>
            <a:r>
              <a:rPr lang="ru-RU" sz="1400" spc="-15" dirty="0">
                <a:latin typeface="Microsoft Sans Serif"/>
                <a:cs typeface="Microsoft Sans Serif"/>
              </a:rPr>
              <a:t>о</a:t>
            </a:r>
            <a:r>
              <a:rPr lang="ru-RU" sz="1400" spc="-30" dirty="0">
                <a:latin typeface="Microsoft Sans Serif"/>
                <a:cs typeface="Microsoft Sans Serif"/>
              </a:rPr>
              <a:t>в</a:t>
            </a:r>
            <a:r>
              <a:rPr lang="ru-RU" sz="1400" spc="-15" dirty="0">
                <a:latin typeface="Microsoft Sans Serif"/>
                <a:cs typeface="Microsoft Sans Serif"/>
              </a:rPr>
              <a:t>о</a:t>
            </a:r>
            <a:r>
              <a:rPr lang="ru-RU" sz="1400" dirty="0">
                <a:latin typeface="Microsoft Sans Serif"/>
                <a:cs typeface="Microsoft Sans Serif"/>
              </a:rPr>
              <a:t>й  </a:t>
            </a:r>
            <a:r>
              <a:rPr lang="ru-RU" sz="1400" spc="-15" dirty="0">
                <a:latin typeface="Microsoft Sans Serif"/>
                <a:cs typeface="Microsoft Sans Serif"/>
              </a:rPr>
              <a:t>связи </a:t>
            </a:r>
            <a:r>
              <a:rPr lang="ru-RU" sz="1400" spc="-25" dirty="0">
                <a:latin typeface="Microsoft Sans Serif"/>
                <a:cs typeface="Microsoft Sans Serif"/>
              </a:rPr>
              <a:t>общего пользования </a:t>
            </a:r>
            <a:r>
              <a:rPr lang="ru-RU" sz="1400" spc="-15" dirty="0">
                <a:latin typeface="Microsoft Sans Serif"/>
                <a:cs typeface="Microsoft Sans Serif"/>
              </a:rPr>
              <a:t>по адресу: </a:t>
            </a:r>
            <a:r>
              <a:rPr lang="ru-RU" sz="1400" spc="-360" dirty="0">
                <a:latin typeface="Microsoft Sans Serif"/>
                <a:cs typeface="Microsoft Sans Serif"/>
              </a:rPr>
              <a:t> </a:t>
            </a:r>
            <a:r>
              <a:rPr lang="ru-RU" sz="1400" spc="-135" dirty="0">
                <a:solidFill>
                  <a:srgbClr val="A10036"/>
                </a:solidFill>
                <a:latin typeface="Microsoft Sans Serif"/>
                <a:cs typeface="Microsoft Sans Serif"/>
              </a:rPr>
              <a:t>690034</a:t>
            </a:r>
            <a:r>
              <a:rPr lang="ru-RU" sz="1400" dirty="0">
                <a:solidFill>
                  <a:srgbClr val="A10036"/>
                </a:solidFill>
                <a:latin typeface="Microsoft Sans Serif"/>
                <a:cs typeface="Microsoft Sans Serif"/>
              </a:rPr>
              <a:t>,</a:t>
            </a:r>
            <a:r>
              <a:rPr lang="ru-RU" sz="1400" spc="-40" dirty="0">
                <a:solidFill>
                  <a:srgbClr val="A10036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275" dirty="0">
                <a:solidFill>
                  <a:srgbClr val="A10036"/>
                </a:solidFill>
                <a:latin typeface="Microsoft Sans Serif"/>
                <a:cs typeface="Microsoft Sans Serif"/>
              </a:rPr>
              <a:t>г</a:t>
            </a:r>
            <a:r>
              <a:rPr lang="ru-RU" sz="1400" spc="-10" dirty="0">
                <a:solidFill>
                  <a:srgbClr val="A10036"/>
                </a:solidFill>
                <a:latin typeface="Microsoft Sans Serif"/>
                <a:cs typeface="Microsoft Sans Serif"/>
              </a:rPr>
              <a:t>.</a:t>
            </a:r>
            <a:r>
              <a:rPr lang="ru-RU" sz="1400" spc="-80" dirty="0">
                <a:solidFill>
                  <a:srgbClr val="A10036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10" dirty="0">
                <a:solidFill>
                  <a:srgbClr val="A10036"/>
                </a:solidFill>
                <a:latin typeface="Microsoft Sans Serif"/>
                <a:cs typeface="Microsoft Sans Serif"/>
              </a:rPr>
              <a:t>Владивосток</a:t>
            </a:r>
            <a:r>
              <a:rPr lang="ru-RU" sz="1400" dirty="0">
                <a:solidFill>
                  <a:srgbClr val="A10036"/>
                </a:solidFill>
                <a:latin typeface="Microsoft Sans Serif"/>
                <a:cs typeface="Microsoft Sans Serif"/>
              </a:rPr>
              <a:t>,</a:t>
            </a:r>
            <a:endParaRPr lang="ru-RU"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400" spc="-25" dirty="0">
                <a:solidFill>
                  <a:srgbClr val="A10036"/>
                </a:solidFill>
                <a:latin typeface="Microsoft Sans Serif"/>
                <a:cs typeface="Microsoft Sans Serif"/>
              </a:rPr>
              <a:t>Улица Стрелковая</a:t>
            </a:r>
            <a:r>
              <a:rPr lang="ru-RU" sz="1400" dirty="0">
                <a:solidFill>
                  <a:srgbClr val="A10036"/>
                </a:solidFill>
                <a:latin typeface="Microsoft Sans Serif"/>
                <a:cs typeface="Microsoft Sans Serif"/>
              </a:rPr>
              <a:t>,</a:t>
            </a:r>
            <a:r>
              <a:rPr lang="ru-RU" sz="1400" spc="-85" dirty="0">
                <a:solidFill>
                  <a:srgbClr val="A10036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15" dirty="0">
                <a:solidFill>
                  <a:srgbClr val="A10036"/>
                </a:solidFill>
                <a:latin typeface="Microsoft Sans Serif"/>
                <a:cs typeface="Microsoft Sans Serif"/>
              </a:rPr>
              <a:t>д.</a:t>
            </a:r>
            <a:r>
              <a:rPr lang="ru-RU" sz="1400" spc="-35" dirty="0">
                <a:solidFill>
                  <a:srgbClr val="A10036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25" dirty="0">
                <a:solidFill>
                  <a:srgbClr val="A10036"/>
                </a:solidFill>
                <a:latin typeface="Microsoft Sans Serif"/>
                <a:cs typeface="Microsoft Sans Serif"/>
              </a:rPr>
              <a:t>14</a:t>
            </a:r>
            <a:endParaRPr lang="ru-RU"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613" y="1894077"/>
            <a:ext cx="313817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A10036"/>
                </a:solidFill>
                <a:latin typeface="Arial"/>
                <a:cs typeface="Arial"/>
              </a:rPr>
              <a:t>Лично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latin typeface="Microsoft Sans Serif"/>
                <a:cs typeface="Microsoft Sans Serif"/>
              </a:rPr>
              <a:t>подать </a:t>
            </a:r>
            <a:r>
              <a:rPr sz="1400" spc="-20" dirty="0">
                <a:latin typeface="Microsoft Sans Serif"/>
                <a:cs typeface="Microsoft Sans Serif"/>
              </a:rPr>
              <a:t>документы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15" dirty="0">
                <a:latin typeface="Microsoft Sans Serif"/>
                <a:cs typeface="Microsoft Sans Serif"/>
              </a:rPr>
              <a:t>Академию </a:t>
            </a:r>
            <a:r>
              <a:rPr sz="1400" spc="-35" dirty="0">
                <a:latin typeface="Microsoft Sans Serif"/>
                <a:cs typeface="Microsoft Sans Serif"/>
              </a:rPr>
              <a:t>можно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адресу: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75" dirty="0">
                <a:solidFill>
                  <a:srgbClr val="A10036"/>
                </a:solidFill>
                <a:latin typeface="Microsoft Sans Serif"/>
                <a:cs typeface="Microsoft Sans Serif"/>
              </a:rPr>
              <a:t>г</a:t>
            </a:r>
            <a:r>
              <a:rPr sz="1400" spc="-10" dirty="0">
                <a:solidFill>
                  <a:srgbClr val="A10036"/>
                </a:solidFill>
                <a:latin typeface="Microsoft Sans Serif"/>
                <a:cs typeface="Microsoft Sans Serif"/>
              </a:rPr>
              <a:t>.</a:t>
            </a:r>
            <a:r>
              <a:rPr sz="1400" spc="-80" dirty="0">
                <a:solidFill>
                  <a:srgbClr val="A10036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10" dirty="0">
                <a:solidFill>
                  <a:srgbClr val="A10036"/>
                </a:solidFill>
                <a:latin typeface="Microsoft Sans Serif"/>
                <a:cs typeface="Microsoft Sans Serif"/>
              </a:rPr>
              <a:t>Владивосток</a:t>
            </a:r>
            <a:r>
              <a:rPr sz="1400" dirty="0">
                <a:solidFill>
                  <a:srgbClr val="A10036"/>
                </a:solidFill>
                <a:latin typeface="Microsoft Sans Serif"/>
                <a:cs typeface="Microsoft Sans Serif"/>
              </a:rPr>
              <a:t>,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400" spc="-25" dirty="0">
                <a:solidFill>
                  <a:srgbClr val="A10036"/>
                </a:solidFill>
                <a:latin typeface="Microsoft Sans Serif"/>
                <a:cs typeface="Microsoft Sans Serif"/>
              </a:rPr>
              <a:t>Улица Стрелковая</a:t>
            </a:r>
            <a:r>
              <a:rPr sz="1400" dirty="0">
                <a:solidFill>
                  <a:srgbClr val="A10036"/>
                </a:solidFill>
                <a:latin typeface="Microsoft Sans Serif"/>
                <a:cs typeface="Microsoft Sans Serif"/>
              </a:rPr>
              <a:t>,</a:t>
            </a:r>
            <a:r>
              <a:rPr sz="1400" spc="-85" dirty="0">
                <a:solidFill>
                  <a:srgbClr val="A1003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A10036"/>
                </a:solidFill>
                <a:latin typeface="Microsoft Sans Serif"/>
                <a:cs typeface="Microsoft Sans Serif"/>
              </a:rPr>
              <a:t>д</a:t>
            </a:r>
            <a:r>
              <a:rPr lang="ru-RU" sz="1400" spc="-15" dirty="0">
                <a:solidFill>
                  <a:srgbClr val="A10036"/>
                </a:solidFill>
                <a:latin typeface="Microsoft Sans Serif"/>
                <a:cs typeface="Microsoft Sans Serif"/>
              </a:rPr>
              <a:t>.</a:t>
            </a:r>
            <a:r>
              <a:rPr sz="1400" spc="-35" dirty="0">
                <a:solidFill>
                  <a:srgbClr val="A10036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25" dirty="0">
                <a:solidFill>
                  <a:srgbClr val="A10036"/>
                </a:solidFill>
                <a:latin typeface="Microsoft Sans Serif"/>
                <a:cs typeface="Microsoft Sans Serif"/>
              </a:rPr>
              <a:t>14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545" y="1708480"/>
            <a:ext cx="54521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5230" algn="l"/>
              </a:tabLst>
            </a:pPr>
            <a:r>
              <a:rPr sz="6000" b="1" dirty="0">
                <a:solidFill>
                  <a:srgbClr val="A10036"/>
                </a:solidFill>
                <a:latin typeface="Arial"/>
                <a:cs typeface="Arial"/>
              </a:rPr>
              <a:t>1	3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545" y="3579063"/>
            <a:ext cx="54521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5230" algn="l"/>
              </a:tabLst>
            </a:pPr>
            <a:r>
              <a:rPr sz="6000" b="1" dirty="0">
                <a:solidFill>
                  <a:srgbClr val="A10036"/>
                </a:solidFill>
                <a:latin typeface="Arial"/>
                <a:cs typeface="Arial"/>
              </a:rPr>
              <a:t>2	4</a:t>
            </a:r>
            <a:endParaRPr sz="6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71" y="862076"/>
            <a:ext cx="83775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Перечень</a:t>
            </a:r>
            <a:r>
              <a:rPr sz="3000" spc="-140" dirty="0"/>
              <a:t> </a:t>
            </a:r>
            <a:r>
              <a:rPr sz="3000" spc="-15" dirty="0"/>
              <a:t>документов,</a:t>
            </a:r>
            <a:r>
              <a:rPr sz="3000" spc="-40" dirty="0"/>
              <a:t> </a:t>
            </a:r>
            <a:r>
              <a:rPr sz="3000" spc="-30" dirty="0"/>
              <a:t>которые</a:t>
            </a:r>
            <a:r>
              <a:rPr sz="3000" spc="-50" dirty="0"/>
              <a:t> </a:t>
            </a:r>
            <a:r>
              <a:rPr sz="3000" spc="-35" dirty="0"/>
              <a:t>необходимо </a:t>
            </a:r>
            <a:r>
              <a:rPr sz="3000" spc="-819" dirty="0"/>
              <a:t> </a:t>
            </a:r>
            <a:r>
              <a:rPr sz="3000" spc="-15" dirty="0"/>
              <a:t>представить</a:t>
            </a:r>
            <a:r>
              <a:rPr sz="3000" dirty="0"/>
              <a:t> в</a:t>
            </a:r>
            <a:r>
              <a:rPr sz="3000" spc="-90" dirty="0"/>
              <a:t> </a:t>
            </a:r>
            <a:r>
              <a:rPr sz="3000" spc="-5" dirty="0"/>
              <a:t>Приемную</a:t>
            </a:r>
            <a:r>
              <a:rPr sz="3000" spc="-40" dirty="0"/>
              <a:t> </a:t>
            </a:r>
            <a:r>
              <a:rPr sz="3000" spc="-20" dirty="0"/>
              <a:t>комиссию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706627" y="31711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3522" y="2121255"/>
            <a:ext cx="5387340" cy="384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>
              <a:lnSpc>
                <a:spcPct val="130000"/>
              </a:lnSpc>
              <a:spcBef>
                <a:spcPts val="100"/>
              </a:spcBef>
            </a:pPr>
            <a:r>
              <a:rPr sz="1400" spc="-25" dirty="0">
                <a:latin typeface="Microsoft Sans Serif"/>
                <a:cs typeface="Microsoft Sans Serif"/>
              </a:rPr>
              <a:t>заявление </a:t>
            </a:r>
            <a:r>
              <a:rPr sz="1400" dirty="0">
                <a:latin typeface="Microsoft Sans Serif"/>
                <a:cs typeface="Microsoft Sans Serif"/>
              </a:rPr>
              <a:t>о </a:t>
            </a:r>
            <a:r>
              <a:rPr sz="1400" spc="-15" dirty="0">
                <a:latin typeface="Microsoft Sans Serif"/>
                <a:cs typeface="Microsoft Sans Serif"/>
              </a:rPr>
              <a:t>приеме </a:t>
            </a:r>
            <a:r>
              <a:rPr sz="1400" spc="-5" dirty="0" err="1">
                <a:latin typeface="Microsoft Sans Serif"/>
                <a:cs typeface="Microsoft Sans Serif"/>
              </a:rPr>
              <a:t>на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latin typeface="Microsoft Sans Serif"/>
                <a:cs typeface="Microsoft Sans Serif"/>
              </a:rPr>
              <a:t>обучение</a:t>
            </a:r>
            <a:endParaRPr lang="ru-RU" sz="1400" spc="-10" dirty="0">
              <a:latin typeface="Microsoft Sans Serif"/>
              <a:cs typeface="Microsoft Sans Serif"/>
            </a:endParaRPr>
          </a:p>
          <a:p>
            <a:pPr marL="12700" marR="8890">
              <a:lnSpc>
                <a:spcPct val="130000"/>
              </a:lnSpc>
              <a:spcBef>
                <a:spcPts val="100"/>
              </a:spcBef>
            </a:pP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согласие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обработку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персональных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данных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-30" dirty="0">
                <a:latin typeface="Microsoft Sans Serif"/>
                <a:cs typeface="Microsoft Sans Serif"/>
              </a:rPr>
              <a:t>до</a:t>
            </a:r>
            <a:r>
              <a:rPr sz="1400" spc="-100" dirty="0">
                <a:latin typeface="Microsoft Sans Serif"/>
                <a:cs typeface="Microsoft Sans Serif"/>
              </a:rPr>
              <a:t>к</a:t>
            </a:r>
            <a:r>
              <a:rPr sz="1400" spc="-55" dirty="0">
                <a:latin typeface="Microsoft Sans Serif"/>
                <a:cs typeface="Microsoft Sans Serif"/>
              </a:rPr>
              <a:t>у</a:t>
            </a:r>
            <a:r>
              <a:rPr sz="1400" spc="-70" dirty="0">
                <a:latin typeface="Microsoft Sans Serif"/>
                <a:cs typeface="Microsoft Sans Serif"/>
              </a:rPr>
              <a:t>м</a:t>
            </a:r>
            <a:r>
              <a:rPr sz="1400" spc="-30" dirty="0">
                <a:latin typeface="Microsoft Sans Serif"/>
                <a:cs typeface="Microsoft Sans Serif"/>
              </a:rPr>
              <a:t>е</a:t>
            </a:r>
            <a:r>
              <a:rPr sz="1400" spc="-25" dirty="0">
                <a:latin typeface="Microsoft Sans Serif"/>
                <a:cs typeface="Microsoft Sans Serif"/>
              </a:rPr>
              <a:t>н</a:t>
            </a:r>
            <a:r>
              <a:rPr sz="1400" spc="-180" dirty="0">
                <a:latin typeface="Microsoft Sans Serif"/>
                <a:cs typeface="Microsoft Sans Serif"/>
              </a:rPr>
              <a:t>т</a:t>
            </a:r>
            <a:r>
              <a:rPr sz="1400" dirty="0">
                <a:latin typeface="Microsoft Sans Serif"/>
                <a:cs typeface="Microsoft Sans Serif"/>
              </a:rPr>
              <a:t>,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у</a:t>
            </a:r>
            <a:r>
              <a:rPr sz="1400" spc="-20" dirty="0">
                <a:latin typeface="Microsoft Sans Serif"/>
                <a:cs typeface="Microsoft Sans Serif"/>
              </a:rPr>
              <a:t>д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spc="-10" dirty="0">
                <a:latin typeface="Microsoft Sans Serif"/>
                <a:cs typeface="Microsoft Sans Serif"/>
              </a:rPr>
              <a:t>с</a:t>
            </a:r>
            <a:r>
              <a:rPr sz="1400" spc="-20" dirty="0">
                <a:latin typeface="Microsoft Sans Serif"/>
                <a:cs typeface="Microsoft Sans Serif"/>
              </a:rPr>
              <a:t>т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spc="-30" dirty="0">
                <a:latin typeface="Microsoft Sans Serif"/>
                <a:cs typeface="Microsoft Sans Serif"/>
              </a:rPr>
              <a:t>в</a:t>
            </a:r>
            <a:r>
              <a:rPr sz="1400" spc="-15" dirty="0">
                <a:latin typeface="Microsoft Sans Serif"/>
                <a:cs typeface="Microsoft Sans Serif"/>
              </a:rPr>
              <a:t>е</a:t>
            </a:r>
            <a:r>
              <a:rPr sz="1400" spc="-30" dirty="0">
                <a:latin typeface="Microsoft Sans Serif"/>
                <a:cs typeface="Microsoft Sans Serif"/>
              </a:rPr>
              <a:t>р</a:t>
            </a:r>
            <a:r>
              <a:rPr sz="1400" spc="-20" dirty="0">
                <a:latin typeface="Microsoft Sans Serif"/>
                <a:cs typeface="Microsoft Sans Serif"/>
              </a:rPr>
              <a:t>я</a:t>
            </a:r>
            <a:r>
              <a:rPr sz="1400" spc="-5" dirty="0">
                <a:latin typeface="Microsoft Sans Serif"/>
                <a:cs typeface="Microsoft Sans Serif"/>
              </a:rPr>
              <a:t>ю</a:t>
            </a:r>
            <a:r>
              <a:rPr sz="1400" spc="-15" dirty="0">
                <a:latin typeface="Microsoft Sans Serif"/>
                <a:cs typeface="Microsoft Sans Serif"/>
              </a:rPr>
              <a:t>щ</a:t>
            </a:r>
            <a:r>
              <a:rPr sz="1400" spc="-20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й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spc="-5" dirty="0">
                <a:latin typeface="Microsoft Sans Serif"/>
                <a:cs typeface="Microsoft Sans Serif"/>
              </a:rPr>
              <a:t>ичнос</a:t>
            </a:r>
            <a:r>
              <a:rPr sz="1400" dirty="0">
                <a:latin typeface="Microsoft Sans Serif"/>
                <a:cs typeface="Microsoft Sans Serif"/>
              </a:rPr>
              <a:t>ть,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г</a:t>
            </a:r>
            <a:r>
              <a:rPr sz="1400" spc="-15" dirty="0">
                <a:latin typeface="Microsoft Sans Serif"/>
                <a:cs typeface="Microsoft Sans Serif"/>
              </a:rPr>
              <a:t>ра</a:t>
            </a:r>
            <a:r>
              <a:rPr sz="1400" spc="-70" dirty="0">
                <a:latin typeface="Microsoft Sans Serif"/>
                <a:cs typeface="Microsoft Sans Serif"/>
              </a:rPr>
              <a:t>ж</a:t>
            </a:r>
            <a:r>
              <a:rPr sz="1400" spc="-15" dirty="0">
                <a:latin typeface="Microsoft Sans Serif"/>
                <a:cs typeface="Microsoft Sans Serif"/>
              </a:rPr>
              <a:t>дан</a:t>
            </a:r>
            <a:r>
              <a:rPr sz="1400" spc="-5" dirty="0">
                <a:latin typeface="Microsoft Sans Serif"/>
                <a:cs typeface="Microsoft Sans Serif"/>
              </a:rPr>
              <a:t>с</a:t>
            </a:r>
            <a:r>
              <a:rPr sz="1400" spc="-10" dirty="0">
                <a:latin typeface="Microsoft Sans Serif"/>
                <a:cs typeface="Microsoft Sans Serif"/>
              </a:rPr>
              <a:t>т</a:t>
            </a:r>
            <a:r>
              <a:rPr sz="1400" spc="-25" dirty="0">
                <a:latin typeface="Microsoft Sans Serif"/>
                <a:cs typeface="Microsoft Sans Serif"/>
              </a:rPr>
              <a:t>в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</a:p>
          <a:p>
            <a:pPr marL="12700" marR="3258185">
              <a:lnSpc>
                <a:spcPts val="2200"/>
              </a:lnSpc>
              <a:spcBef>
                <a:spcPts val="135"/>
              </a:spcBef>
            </a:pPr>
            <a:r>
              <a:rPr sz="1400" spc="-25" dirty="0">
                <a:latin typeface="Microsoft Sans Serif"/>
                <a:cs typeface="Microsoft Sans Serif"/>
              </a:rPr>
              <a:t>документ </a:t>
            </a:r>
            <a:r>
              <a:rPr sz="1400" spc="-5" dirty="0">
                <a:latin typeface="Microsoft Sans Serif"/>
                <a:cs typeface="Microsoft Sans Serif"/>
              </a:rPr>
              <a:t>об </a:t>
            </a:r>
            <a:r>
              <a:rPr sz="1400" spc="-25" dirty="0">
                <a:latin typeface="Microsoft Sans Serif"/>
                <a:cs typeface="Microsoft Sans Serif"/>
              </a:rPr>
              <a:t>образовании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СНИЛС </a:t>
            </a:r>
            <a:r>
              <a:rPr sz="1400" spc="-5" dirty="0">
                <a:latin typeface="Microsoft Sans Serif"/>
                <a:cs typeface="Microsoft Sans Serif"/>
              </a:rPr>
              <a:t>(при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наличии)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196850">
              <a:lnSpc>
                <a:spcPct val="100000"/>
              </a:lnSpc>
              <a:spcBef>
                <a:spcPts val="459"/>
              </a:spcBef>
            </a:pPr>
            <a:r>
              <a:rPr sz="1400" spc="-20" dirty="0">
                <a:latin typeface="Microsoft Sans Serif"/>
                <a:cs typeface="Microsoft Sans Serif"/>
              </a:rPr>
              <a:t>документы, </a:t>
            </a:r>
            <a:r>
              <a:rPr sz="1400" spc="-25" dirty="0">
                <a:latin typeface="Microsoft Sans Serif"/>
                <a:cs typeface="Microsoft Sans Serif"/>
              </a:rPr>
              <a:t>подтверждающие </a:t>
            </a:r>
            <a:r>
              <a:rPr sz="1400" spc="-5" dirty="0">
                <a:latin typeface="Microsoft Sans Serif"/>
                <a:cs typeface="Microsoft Sans Serif"/>
              </a:rPr>
              <a:t>индивидуальные </a:t>
            </a:r>
            <a:r>
              <a:rPr sz="1400" spc="-20" dirty="0">
                <a:latin typeface="Microsoft Sans Serif"/>
                <a:cs typeface="Microsoft Sans Serif"/>
              </a:rPr>
              <a:t>достижения,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65" dirty="0">
                <a:latin typeface="Microsoft Sans Serif"/>
                <a:cs typeface="Microsoft Sans Serif"/>
              </a:rPr>
              <a:t>результаты </a:t>
            </a:r>
            <a:r>
              <a:rPr sz="1400" spc="-20" dirty="0">
                <a:latin typeface="Microsoft Sans Serif"/>
                <a:cs typeface="Microsoft Sans Serif"/>
              </a:rPr>
              <a:t>которых учитываются </a:t>
            </a:r>
            <a:r>
              <a:rPr sz="1400" spc="-10" dirty="0">
                <a:latin typeface="Microsoft Sans Serif"/>
                <a:cs typeface="Microsoft Sans Serif"/>
              </a:rPr>
              <a:t>при </a:t>
            </a:r>
            <a:r>
              <a:rPr sz="1400" spc="-5" dirty="0">
                <a:latin typeface="Microsoft Sans Serif"/>
                <a:cs typeface="Microsoft Sans Serif"/>
              </a:rPr>
              <a:t>поступлении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25" dirty="0">
                <a:latin typeface="Microsoft Sans Serif"/>
                <a:cs typeface="Microsoft Sans Serif"/>
              </a:rPr>
              <a:t>Академию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(по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усмотрению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поступающего)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Sans Serif"/>
                <a:cs typeface="Microsoft Sans Serif"/>
              </a:rPr>
              <a:t>дл</a:t>
            </a:r>
            <a:r>
              <a:rPr sz="1400" spc="5" dirty="0">
                <a:latin typeface="Microsoft Sans Serif"/>
                <a:cs typeface="Microsoft Sans Serif"/>
              </a:rPr>
              <a:t>я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dirty="0">
                <a:latin typeface="Microsoft Sans Serif"/>
                <a:cs typeface="Microsoft Sans Serif"/>
              </a:rPr>
              <a:t>иц,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15" dirty="0">
                <a:latin typeface="Microsoft Sans Serif"/>
                <a:cs typeface="Microsoft Sans Serif"/>
              </a:rPr>
              <a:t>т</a:t>
            </a:r>
            <a:r>
              <a:rPr sz="1400" spc="-20" dirty="0">
                <a:latin typeface="Microsoft Sans Serif"/>
                <a:cs typeface="Microsoft Sans Serif"/>
              </a:rPr>
              <a:t>у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dirty="0">
                <a:latin typeface="Microsoft Sans Serif"/>
                <a:cs typeface="Microsoft Sans Serif"/>
              </a:rPr>
              <a:t>ающ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х</a:t>
            </a:r>
            <a:r>
              <a:rPr sz="1400" spc="-5" dirty="0">
                <a:latin typeface="Microsoft Sans Serif"/>
                <a:cs typeface="Microsoft Sans Serif"/>
              </a:rPr>
              <a:t> на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spc="-40" dirty="0">
                <a:latin typeface="Microsoft Sans Serif"/>
                <a:cs typeface="Microsoft Sans Serif"/>
              </a:rPr>
              <a:t>б</a:t>
            </a:r>
            <a:r>
              <a:rPr sz="1400" spc="-20" dirty="0">
                <a:latin typeface="Microsoft Sans Serif"/>
                <a:cs typeface="Microsoft Sans Serif"/>
              </a:rPr>
              <a:t>у</a:t>
            </a:r>
            <a:r>
              <a:rPr sz="1400" spc="-10" dirty="0">
                <a:latin typeface="Microsoft Sans Serif"/>
                <a:cs typeface="Microsoft Sans Serif"/>
              </a:rPr>
              <a:t>чен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е </a:t>
            </a:r>
            <a:r>
              <a:rPr sz="1400" spc="-15" dirty="0">
                <a:latin typeface="Microsoft Sans Serif"/>
                <a:cs typeface="Microsoft Sans Serif"/>
              </a:rPr>
              <a:t>п</a:t>
            </a:r>
            <a:r>
              <a:rPr sz="1400" spc="-10" dirty="0">
                <a:latin typeface="Microsoft Sans Serif"/>
                <a:cs typeface="Microsoft Sans Serif"/>
              </a:rPr>
              <a:t>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р</a:t>
            </a:r>
            <a:r>
              <a:rPr sz="1400" spc="-75" dirty="0">
                <a:latin typeface="Microsoft Sans Serif"/>
                <a:cs typeface="Microsoft Sans Serif"/>
              </a:rPr>
              <a:t>е</a:t>
            </a:r>
            <a:r>
              <a:rPr sz="1400" spc="-105" dirty="0">
                <a:latin typeface="Microsoft Sans Serif"/>
                <a:cs typeface="Microsoft Sans Serif"/>
              </a:rPr>
              <a:t>з</a:t>
            </a:r>
            <a:r>
              <a:rPr sz="1400" spc="-90" dirty="0">
                <a:latin typeface="Microsoft Sans Serif"/>
                <a:cs typeface="Microsoft Sans Serif"/>
              </a:rPr>
              <a:t>у</a:t>
            </a:r>
            <a:r>
              <a:rPr sz="1400" spc="-20" dirty="0">
                <a:latin typeface="Microsoft Sans Serif"/>
                <a:cs typeface="Microsoft Sans Serif"/>
              </a:rPr>
              <a:t>л</a:t>
            </a:r>
            <a:r>
              <a:rPr sz="1400" spc="-150" dirty="0">
                <a:latin typeface="Microsoft Sans Serif"/>
                <a:cs typeface="Microsoft Sans Serif"/>
              </a:rPr>
              <a:t>ь</a:t>
            </a:r>
            <a:r>
              <a:rPr sz="1400" spc="-45" dirty="0">
                <a:latin typeface="Microsoft Sans Serif"/>
                <a:cs typeface="Microsoft Sans Serif"/>
              </a:rPr>
              <a:t>т</a:t>
            </a:r>
            <a:r>
              <a:rPr sz="1400" spc="-75" dirty="0">
                <a:latin typeface="Microsoft Sans Serif"/>
                <a:cs typeface="Microsoft Sans Serif"/>
              </a:rPr>
              <a:t>а</a:t>
            </a:r>
            <a:r>
              <a:rPr sz="1400" spc="-45" dirty="0">
                <a:latin typeface="Microsoft Sans Serif"/>
                <a:cs typeface="Microsoft Sans Serif"/>
              </a:rPr>
              <a:t>т</a:t>
            </a:r>
            <a:r>
              <a:rPr sz="1400" spc="-35" dirty="0">
                <a:latin typeface="Microsoft Sans Serif"/>
                <a:cs typeface="Microsoft Sans Serif"/>
              </a:rPr>
              <a:t>ам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(</a:t>
            </a:r>
            <a:r>
              <a:rPr sz="1400" spc="-20" dirty="0">
                <a:latin typeface="Microsoft Sans Serif"/>
                <a:cs typeface="Microsoft Sans Serif"/>
              </a:rPr>
              <a:t>и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spc="-20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)</a:t>
            </a:r>
          </a:p>
          <a:p>
            <a:pPr marL="12700">
              <a:lnSpc>
                <a:spcPct val="100000"/>
              </a:lnSpc>
            </a:pPr>
            <a:r>
              <a:rPr sz="1400" spc="-40" dirty="0">
                <a:latin typeface="Microsoft Sans Serif"/>
                <a:cs typeface="Microsoft Sans Serif"/>
              </a:rPr>
              <a:t>ДВИ,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проводимых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Академией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самостоятельно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фотографию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4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при </a:t>
            </a:r>
            <a:r>
              <a:rPr sz="1400" spc="-5" dirty="0">
                <a:latin typeface="Microsoft Sans Serif"/>
                <a:cs typeface="Microsoft Sans Serif"/>
              </a:rPr>
              <a:t>наличии </a:t>
            </a:r>
            <a:r>
              <a:rPr sz="1400" dirty="0">
                <a:latin typeface="Microsoft Sans Serif"/>
                <a:cs typeface="Microsoft Sans Serif"/>
              </a:rPr>
              <a:t>особых </a:t>
            </a:r>
            <a:r>
              <a:rPr sz="1400" spc="-10" dirty="0">
                <a:latin typeface="Microsoft Sans Serif"/>
                <a:cs typeface="Microsoft Sans Serif"/>
              </a:rPr>
              <a:t>прав </a:t>
            </a:r>
            <a:r>
              <a:rPr sz="1400" dirty="0">
                <a:latin typeface="Microsoft Sans Serif"/>
                <a:cs typeface="Microsoft Sans Serif"/>
              </a:rPr>
              <a:t>- </a:t>
            </a:r>
            <a:r>
              <a:rPr sz="1400" spc="-20" dirty="0">
                <a:latin typeface="Microsoft Sans Serif"/>
                <a:cs typeface="Microsoft Sans Serif"/>
              </a:rPr>
              <a:t>документы, </a:t>
            </a:r>
            <a:r>
              <a:rPr sz="1400" spc="-25" dirty="0">
                <a:latin typeface="Microsoft Sans Serif"/>
                <a:cs typeface="Microsoft Sans Serif"/>
              </a:rPr>
              <a:t>подтверждающие </a:t>
            </a:r>
            <a:r>
              <a:rPr sz="1400" spc="-10" dirty="0">
                <a:latin typeface="Microsoft Sans Serif"/>
                <a:cs typeface="Microsoft Sans Serif"/>
              </a:rPr>
              <a:t>особые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права,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70" dirty="0">
                <a:latin typeface="Microsoft Sans Serif"/>
                <a:cs typeface="Microsoft Sans Serif"/>
              </a:rPr>
              <a:t>т.ч. </a:t>
            </a:r>
            <a:r>
              <a:rPr sz="1400" spc="-10" dirty="0">
                <a:latin typeface="Microsoft Sans Serif"/>
                <a:cs typeface="Microsoft Sans Serif"/>
              </a:rPr>
              <a:t>дипломы </a:t>
            </a:r>
            <a:r>
              <a:rPr sz="1400" spc="-15" dirty="0">
                <a:latin typeface="Microsoft Sans Serif"/>
                <a:cs typeface="Microsoft Sans Serif"/>
              </a:rPr>
              <a:t>олимпиад </a:t>
            </a:r>
            <a:r>
              <a:rPr sz="1400" spc="-10" dirty="0">
                <a:latin typeface="Microsoft Sans Serif"/>
                <a:cs typeface="Microsoft Sans Serif"/>
              </a:rPr>
              <a:t>(всероссийских </a:t>
            </a:r>
            <a:r>
              <a:rPr sz="1400" dirty="0">
                <a:latin typeface="Microsoft Sans Serif"/>
                <a:cs typeface="Microsoft Sans Serif"/>
              </a:rPr>
              <a:t>и </a:t>
            </a:r>
            <a:r>
              <a:rPr sz="1400" spc="-25" dirty="0">
                <a:latin typeface="Microsoft Sans Serif"/>
                <a:cs typeface="Microsoft Sans Serif"/>
              </a:rPr>
              <a:t>олимпиад 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60" dirty="0">
                <a:latin typeface="Microsoft Sans Serif"/>
                <a:cs typeface="Microsoft Sans Serif"/>
              </a:rPr>
              <a:t>ш</a:t>
            </a:r>
            <a:r>
              <a:rPr sz="1400" spc="-30" dirty="0">
                <a:latin typeface="Microsoft Sans Serif"/>
                <a:cs typeface="Microsoft Sans Serif"/>
              </a:rPr>
              <a:t>к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spc="-20" dirty="0">
                <a:latin typeface="Microsoft Sans Serif"/>
                <a:cs typeface="Microsoft Sans Serif"/>
              </a:rPr>
              <a:t>льни</a:t>
            </a:r>
            <a:r>
              <a:rPr sz="1400" spc="-15" dirty="0">
                <a:latin typeface="Microsoft Sans Serif"/>
                <a:cs typeface="Microsoft Sans Serif"/>
              </a:rPr>
              <a:t>к</a:t>
            </a:r>
            <a:r>
              <a:rPr sz="1400" spc="-5" dirty="0">
                <a:latin typeface="Microsoft Sans Serif"/>
                <a:cs typeface="Microsoft Sans Serif"/>
              </a:rPr>
              <a:t>ов</a:t>
            </a:r>
            <a:r>
              <a:rPr sz="1400" dirty="0">
                <a:latin typeface="Microsoft Sans Serif"/>
                <a:cs typeface="Microsoft Sans Serif"/>
              </a:rPr>
              <a:t>,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5" dirty="0">
                <a:latin typeface="Microsoft Sans Serif"/>
                <a:cs typeface="Microsoft Sans Serif"/>
              </a:rPr>
              <a:t>ро</a:t>
            </a:r>
            <a:r>
              <a:rPr sz="1400" spc="-20" dirty="0">
                <a:latin typeface="Microsoft Sans Serif"/>
                <a:cs typeface="Microsoft Sans Serif"/>
              </a:rPr>
              <a:t>в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spc="-5" dirty="0">
                <a:latin typeface="Microsoft Sans Serif"/>
                <a:cs typeface="Microsoft Sans Serif"/>
              </a:rPr>
              <a:t>д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-40" dirty="0">
                <a:latin typeface="Microsoft Sans Serif"/>
                <a:cs typeface="Microsoft Sans Serif"/>
              </a:rPr>
              <a:t>м</a:t>
            </a:r>
            <a:r>
              <a:rPr sz="1400" dirty="0">
                <a:latin typeface="Microsoft Sans Serif"/>
                <a:cs typeface="Microsoft Sans Serif"/>
              </a:rPr>
              <a:t>ых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</a:t>
            </a:r>
            <a:r>
              <a:rPr sz="1400" dirty="0">
                <a:latin typeface="Microsoft Sans Serif"/>
                <a:cs typeface="Microsoft Sans Serif"/>
              </a:rPr>
              <a:t>ОН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Р</a:t>
            </a:r>
            <a:r>
              <a:rPr sz="1400" spc="-150" dirty="0">
                <a:latin typeface="Microsoft Sans Serif"/>
                <a:cs typeface="Microsoft Sans Serif"/>
              </a:rPr>
              <a:t>Ф</a:t>
            </a:r>
            <a:r>
              <a:rPr sz="1400" dirty="0">
                <a:latin typeface="Microsoft Sans Serif"/>
                <a:cs typeface="Microsoft Sans Serif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spc="-20" dirty="0">
                <a:latin typeface="Microsoft Sans Serif"/>
                <a:cs typeface="Microsoft Sans Serif"/>
              </a:rPr>
              <a:t>договор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-25" dirty="0">
                <a:latin typeface="Microsoft Sans Serif"/>
                <a:cs typeface="Microsoft Sans Serif"/>
              </a:rPr>
              <a:t> целевом</a:t>
            </a:r>
            <a:r>
              <a:rPr sz="1400" spc="-9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обучении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(при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условии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поступления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30" dirty="0">
                <a:latin typeface="Microsoft Sans Serif"/>
                <a:cs typeface="Microsoft Sans Serif"/>
              </a:rPr>
              <a:t> рамках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45" dirty="0">
                <a:latin typeface="Microsoft Sans Serif"/>
                <a:cs typeface="Microsoft Sans Serif"/>
              </a:rPr>
              <a:t>к</a:t>
            </a:r>
            <a:r>
              <a:rPr sz="1400" spc="-65" dirty="0">
                <a:latin typeface="Microsoft Sans Serif"/>
                <a:cs typeface="Microsoft Sans Serif"/>
              </a:rPr>
              <a:t>в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5" dirty="0">
                <a:latin typeface="Microsoft Sans Serif"/>
                <a:cs typeface="Microsoft Sans Serif"/>
              </a:rPr>
              <a:t>ы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5" dirty="0">
                <a:latin typeface="Microsoft Sans Serif"/>
                <a:cs typeface="Microsoft Sans Serif"/>
              </a:rPr>
              <a:t>р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-20" dirty="0">
                <a:latin typeface="Microsoft Sans Serif"/>
                <a:cs typeface="Microsoft Sans Serif"/>
              </a:rPr>
              <a:t>е</a:t>
            </a:r>
            <a:r>
              <a:rPr sz="1400" spc="-30" dirty="0">
                <a:latin typeface="Microsoft Sans Serif"/>
                <a:cs typeface="Microsoft Sans Serif"/>
              </a:rPr>
              <a:t>м</a:t>
            </a:r>
            <a:r>
              <a:rPr sz="1400" dirty="0">
                <a:latin typeface="Microsoft Sans Serif"/>
                <a:cs typeface="Microsoft Sans Serif"/>
              </a:rPr>
              <a:t>а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ц</a:t>
            </a:r>
            <a:r>
              <a:rPr sz="1400" spc="-65" dirty="0">
                <a:latin typeface="Microsoft Sans Serif"/>
                <a:cs typeface="Microsoft Sans Serif"/>
              </a:rPr>
              <a:t>е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spc="-15" dirty="0">
                <a:latin typeface="Microsoft Sans Serif"/>
                <a:cs typeface="Microsoft Sans Serif"/>
              </a:rPr>
              <a:t>е</a:t>
            </a:r>
            <a:r>
              <a:rPr sz="1400" spc="-30" dirty="0">
                <a:latin typeface="Microsoft Sans Serif"/>
                <a:cs typeface="Microsoft Sans Serif"/>
              </a:rPr>
              <a:t>в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е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spc="-50" dirty="0">
                <a:latin typeface="Microsoft Sans Serif"/>
                <a:cs typeface="Microsoft Sans Serif"/>
              </a:rPr>
              <a:t>б</a:t>
            </a:r>
            <a:r>
              <a:rPr sz="1400" spc="-30" dirty="0">
                <a:latin typeface="Microsoft Sans Serif"/>
                <a:cs typeface="Microsoft Sans Serif"/>
              </a:rPr>
              <a:t>уч</a:t>
            </a:r>
            <a:r>
              <a:rPr sz="1400" spc="-15" dirty="0">
                <a:latin typeface="Microsoft Sans Serif"/>
                <a:cs typeface="Microsoft Sans Serif"/>
              </a:rPr>
              <a:t>ен</a:t>
            </a:r>
            <a:r>
              <a:rPr sz="1400" spc="-20" dirty="0">
                <a:latin typeface="Microsoft Sans Serif"/>
                <a:cs typeface="Microsoft Sans Serif"/>
              </a:rPr>
              <a:t>и</a:t>
            </a:r>
            <a:r>
              <a:rPr sz="1400" spc="-15" dirty="0">
                <a:latin typeface="Microsoft Sans Serif"/>
                <a:cs typeface="Microsoft Sans Serif"/>
              </a:rPr>
              <a:t>е</a:t>
            </a:r>
            <a:r>
              <a:rPr sz="1400" dirty="0">
                <a:latin typeface="Microsoft Sans Serif"/>
                <a:cs typeface="Microsoft Sans Serif"/>
              </a:rPr>
              <a:t>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12875" y="2275331"/>
            <a:ext cx="173990" cy="996950"/>
            <a:chOff x="912875" y="2275331"/>
            <a:chExt cx="173990" cy="996950"/>
          </a:xfrm>
        </p:grpSpPr>
        <p:sp>
          <p:nvSpPr>
            <p:cNvPr id="6" name="object 6"/>
            <p:cNvSpPr/>
            <p:nvPr/>
          </p:nvSpPr>
          <p:spPr>
            <a:xfrm>
              <a:off x="1000505" y="2436113"/>
              <a:ext cx="635" cy="699770"/>
            </a:xfrm>
            <a:custGeom>
              <a:avLst/>
              <a:gdLst/>
              <a:ahLst/>
              <a:cxnLst/>
              <a:rect l="l" t="t" r="r" b="b"/>
              <a:pathLst>
                <a:path w="634" h="699769">
                  <a:moveTo>
                    <a:pt x="0" y="0"/>
                  </a:moveTo>
                  <a:lnTo>
                    <a:pt x="215" y="699516"/>
                  </a:lnTo>
                </a:path>
              </a:pathLst>
            </a:custGeom>
            <a:ln w="19812">
              <a:solidFill>
                <a:srgbClr val="A100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875" y="2275331"/>
              <a:ext cx="172212" cy="1737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875" y="2546603"/>
              <a:ext cx="172212" cy="1737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875" y="2827019"/>
              <a:ext cx="173736" cy="1737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75" y="3099815"/>
              <a:ext cx="173736" cy="17221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440" y="2258567"/>
            <a:ext cx="5495544" cy="368960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2875" y="3371088"/>
            <a:ext cx="172212" cy="1722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875" y="3633215"/>
            <a:ext cx="172212" cy="17373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2875" y="4375403"/>
            <a:ext cx="172212" cy="1722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2875" y="4855464"/>
            <a:ext cx="172212" cy="1722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875" y="5573267"/>
            <a:ext cx="172212" cy="17373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886206"/>
            <a:ext cx="6264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Зачисление</a:t>
            </a:r>
            <a:r>
              <a:rPr spc="-135" dirty="0"/>
              <a:t> </a:t>
            </a:r>
            <a:r>
              <a:rPr spc="-5" dirty="0"/>
              <a:t>на</a:t>
            </a:r>
            <a:r>
              <a:rPr spc="-120" dirty="0"/>
              <a:t> </a:t>
            </a:r>
            <a:r>
              <a:rPr spc="-30" dirty="0"/>
              <a:t>бюджет:</a:t>
            </a:r>
            <a:r>
              <a:rPr spc="-160" dirty="0"/>
              <a:t> </a:t>
            </a:r>
            <a:r>
              <a:rPr dirty="0"/>
              <a:t>2</a:t>
            </a:r>
            <a:r>
              <a:rPr spc="-114" dirty="0"/>
              <a:t> </a:t>
            </a:r>
            <a:r>
              <a:rPr spc="-20" dirty="0"/>
              <a:t>этапа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627" y="31711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5519" y="2334513"/>
            <a:ext cx="18802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A10036"/>
                </a:solidFill>
                <a:latin typeface="Arial"/>
                <a:cs typeface="Arial"/>
              </a:rPr>
              <a:t>Пр</a:t>
            </a:r>
            <a:r>
              <a:rPr sz="2000" b="1" spc="-10" dirty="0">
                <a:solidFill>
                  <a:srgbClr val="A10036"/>
                </a:solidFill>
                <a:latin typeface="Arial"/>
                <a:cs typeface="Arial"/>
              </a:rPr>
              <a:t>и</a:t>
            </a:r>
            <a:r>
              <a:rPr sz="2000" b="1" spc="-15" dirty="0">
                <a:solidFill>
                  <a:srgbClr val="A10036"/>
                </a:solidFill>
                <a:latin typeface="Arial"/>
                <a:cs typeface="Arial"/>
              </a:rPr>
              <a:t>ор</a:t>
            </a:r>
            <a:r>
              <a:rPr sz="2000" b="1" spc="-10" dirty="0">
                <a:solidFill>
                  <a:srgbClr val="A10036"/>
                </a:solidFill>
                <a:latin typeface="Arial"/>
                <a:cs typeface="Arial"/>
              </a:rPr>
              <a:t>и</a:t>
            </a:r>
            <a:r>
              <a:rPr sz="2000" b="1" spc="-50" dirty="0">
                <a:solidFill>
                  <a:srgbClr val="A10036"/>
                </a:solidFill>
                <a:latin typeface="Arial"/>
                <a:cs typeface="Arial"/>
              </a:rPr>
              <a:t>т</a:t>
            </a:r>
            <a:r>
              <a:rPr sz="2000" b="1" spc="-35" dirty="0">
                <a:solidFill>
                  <a:srgbClr val="A10036"/>
                </a:solidFill>
                <a:latin typeface="Arial"/>
                <a:cs typeface="Arial"/>
              </a:rPr>
              <a:t>е</a:t>
            </a:r>
            <a:r>
              <a:rPr sz="2000" b="1" spc="-50" dirty="0">
                <a:solidFill>
                  <a:srgbClr val="A10036"/>
                </a:solidFill>
                <a:latin typeface="Arial"/>
                <a:cs typeface="Arial"/>
              </a:rPr>
              <a:t>т</a:t>
            </a:r>
            <a:r>
              <a:rPr sz="2000" b="1" spc="-10" dirty="0">
                <a:solidFill>
                  <a:srgbClr val="A10036"/>
                </a:solidFill>
                <a:latin typeface="Arial"/>
                <a:cs typeface="Arial"/>
              </a:rPr>
              <a:t>ны</a:t>
            </a:r>
            <a:r>
              <a:rPr sz="2000" b="1" dirty="0">
                <a:solidFill>
                  <a:srgbClr val="A10036"/>
                </a:solidFill>
                <a:latin typeface="Arial"/>
                <a:cs typeface="Arial"/>
              </a:rPr>
              <a:t>й  </a:t>
            </a:r>
            <a:r>
              <a:rPr sz="2000" b="1" spc="-35" dirty="0">
                <a:solidFill>
                  <a:srgbClr val="A10036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5519" y="3755212"/>
            <a:ext cx="19018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A10036"/>
                </a:solidFill>
                <a:latin typeface="Arial"/>
                <a:cs typeface="Arial"/>
              </a:rPr>
              <a:t>Основной</a:t>
            </a:r>
            <a:r>
              <a:rPr sz="2000" b="1" spc="-135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A10036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3698" y="2339466"/>
            <a:ext cx="76022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зачисление</a:t>
            </a:r>
            <a:r>
              <a:rPr sz="1600" spc="1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лиц,</a:t>
            </a:r>
            <a:r>
              <a:rPr sz="1600" spc="1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поступающих</a:t>
            </a:r>
            <a:r>
              <a:rPr sz="1600" spc="18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без</a:t>
            </a:r>
            <a:r>
              <a:rPr sz="1600" spc="1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вступительных</a:t>
            </a:r>
            <a:r>
              <a:rPr sz="1600" spc="2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испытаний,</a:t>
            </a:r>
            <a:r>
              <a:rPr sz="1600" spc="1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поступающих</a:t>
            </a:r>
            <a:r>
              <a:rPr sz="1600" spc="19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на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места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-25" dirty="0">
                <a:latin typeface="Microsoft Sans Serif"/>
                <a:cs typeface="Microsoft Sans Serif"/>
              </a:rPr>
              <a:t> пределах </a:t>
            </a:r>
            <a:r>
              <a:rPr sz="1600" spc="-60" dirty="0">
                <a:latin typeface="Microsoft Sans Serif"/>
                <a:cs typeface="Microsoft Sans Serif"/>
              </a:rPr>
              <a:t>квот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1507" y="3709796"/>
            <a:ext cx="788225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зачисление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поступающих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результатам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вступительных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испытаний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(ЕГЭ/ВИ/ДВИ)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основные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места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рамках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контрольных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цифр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приема,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оставшиеся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после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ts val="1910"/>
              </a:lnSpc>
            </a:pPr>
            <a:r>
              <a:rPr sz="1600" spc="-20" dirty="0">
                <a:latin typeface="Microsoft Sans Serif"/>
                <a:cs typeface="Microsoft Sans Serif"/>
              </a:rPr>
              <a:t>зачисления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приоритетном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этапе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1547" y="124967"/>
            <a:ext cx="1575816" cy="6873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88035"/>
            <a:ext cx="891540" cy="320040"/>
          </a:xfrm>
          <a:custGeom>
            <a:avLst/>
            <a:gdLst/>
            <a:ahLst/>
            <a:cxnLst/>
            <a:rect l="l" t="t" r="r" b="b"/>
            <a:pathLst>
              <a:path w="891540" h="320040">
                <a:moveTo>
                  <a:pt x="891540" y="0"/>
                </a:moveTo>
                <a:lnTo>
                  <a:pt x="0" y="0"/>
                </a:lnTo>
                <a:lnTo>
                  <a:pt x="0" y="320039"/>
                </a:lnTo>
                <a:lnTo>
                  <a:pt x="891540" y="320039"/>
                </a:lnTo>
                <a:lnTo>
                  <a:pt x="891540" y="0"/>
                </a:lnTo>
                <a:close/>
              </a:path>
            </a:pathLst>
          </a:custGeom>
          <a:solidFill>
            <a:srgbClr val="A100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61110" y="6569202"/>
            <a:ext cx="2304415" cy="0"/>
          </a:xfrm>
          <a:custGeom>
            <a:avLst/>
            <a:gdLst/>
            <a:ahLst/>
            <a:cxnLst/>
            <a:rect l="l" t="t" r="r" b="b"/>
            <a:pathLst>
              <a:path w="2304415">
                <a:moveTo>
                  <a:pt x="0" y="0"/>
                </a:moveTo>
                <a:lnTo>
                  <a:pt x="2303906" y="0"/>
                </a:lnTo>
              </a:path>
            </a:pathLst>
          </a:custGeom>
          <a:ln w="1981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4080" y="814577"/>
            <a:ext cx="4926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Пр</a:t>
            </a:r>
            <a:r>
              <a:rPr spc="-20" dirty="0"/>
              <a:t>и</a:t>
            </a:r>
            <a:r>
              <a:rPr spc="-15" dirty="0"/>
              <a:t>ор</a:t>
            </a:r>
            <a:r>
              <a:rPr spc="-20" dirty="0"/>
              <a:t>и</a:t>
            </a:r>
            <a:r>
              <a:rPr spc="-10" dirty="0"/>
              <a:t>т</a:t>
            </a:r>
            <a:r>
              <a:rPr spc="-55" dirty="0"/>
              <a:t>е</a:t>
            </a:r>
            <a:r>
              <a:rPr spc="-10" dirty="0"/>
              <a:t>т</a:t>
            </a:r>
            <a:r>
              <a:rPr dirty="0"/>
              <a:t>ы</a:t>
            </a:r>
            <a:r>
              <a:rPr spc="-215" dirty="0"/>
              <a:t> </a:t>
            </a:r>
            <a:r>
              <a:rPr spc="-50" dirty="0"/>
              <a:t>з</a:t>
            </a:r>
            <a:r>
              <a:rPr spc="-105" dirty="0"/>
              <a:t>а</a:t>
            </a:r>
            <a:r>
              <a:rPr spc="-15" dirty="0"/>
              <a:t>ч</a:t>
            </a:r>
            <a:r>
              <a:rPr spc="-20" dirty="0"/>
              <a:t>ис</a:t>
            </a:r>
            <a:r>
              <a:rPr spc="-45" dirty="0"/>
              <a:t>л</a:t>
            </a:r>
            <a:r>
              <a:rPr spc="-20" dirty="0"/>
              <a:t>ени</a:t>
            </a:r>
            <a:r>
              <a:rPr dirty="0"/>
              <a:t>я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6627" y="31711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4802" y="1971547"/>
            <a:ext cx="5124450" cy="2598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6409" algn="just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A10036"/>
                </a:solidFill>
                <a:latin typeface="Arial"/>
                <a:cs typeface="Arial"/>
              </a:rPr>
              <a:t>Приоритеты </a:t>
            </a:r>
            <a:r>
              <a:rPr sz="2800" b="1" spc="-20" dirty="0">
                <a:solidFill>
                  <a:srgbClr val="A10036"/>
                </a:solidFill>
                <a:latin typeface="Arial"/>
                <a:cs typeface="Arial"/>
              </a:rPr>
              <a:t>зачисления </a:t>
            </a:r>
            <a:r>
              <a:rPr sz="2800" b="1" spc="-15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A10036"/>
                </a:solidFill>
                <a:latin typeface="Arial"/>
                <a:cs typeface="Arial"/>
              </a:rPr>
              <a:t>указываются</a:t>
            </a:r>
            <a:r>
              <a:rPr sz="2800" b="1" spc="20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A10036"/>
                </a:solidFill>
                <a:latin typeface="Arial"/>
                <a:cs typeface="Arial"/>
              </a:rPr>
              <a:t>в</a:t>
            </a:r>
            <a:r>
              <a:rPr sz="2800" b="1" spc="-10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A10036"/>
                </a:solidFill>
                <a:latin typeface="Arial"/>
                <a:cs typeface="Arial"/>
              </a:rPr>
              <a:t>заявлении</a:t>
            </a:r>
            <a:endParaRPr sz="2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A10036"/>
                </a:solidFill>
                <a:latin typeface="Arial"/>
                <a:cs typeface="Arial"/>
              </a:rPr>
              <a:t>о </a:t>
            </a:r>
            <a:r>
              <a:rPr sz="2800" b="1" spc="-10" dirty="0">
                <a:solidFill>
                  <a:srgbClr val="A10036"/>
                </a:solidFill>
                <a:latin typeface="Arial"/>
                <a:cs typeface="Arial"/>
              </a:rPr>
              <a:t>приеме </a:t>
            </a:r>
            <a:r>
              <a:rPr sz="2800" b="1" spc="-20" dirty="0">
                <a:solidFill>
                  <a:srgbClr val="A10036"/>
                </a:solidFill>
                <a:latin typeface="Arial"/>
                <a:cs typeface="Arial"/>
              </a:rPr>
              <a:t>отдельно </a:t>
            </a:r>
            <a:r>
              <a:rPr sz="2800" b="1" spc="-5" dirty="0">
                <a:solidFill>
                  <a:srgbClr val="A10036"/>
                </a:solidFill>
                <a:latin typeface="Arial"/>
                <a:cs typeface="Arial"/>
              </a:rPr>
              <a:t>на </a:t>
            </a:r>
            <a:r>
              <a:rPr sz="2800" b="1" spc="-20" dirty="0">
                <a:solidFill>
                  <a:srgbClr val="A10036"/>
                </a:solidFill>
                <a:latin typeface="Arial"/>
                <a:cs typeface="Arial"/>
              </a:rPr>
              <a:t>места </a:t>
            </a:r>
            <a:r>
              <a:rPr sz="2800" b="1" spc="-765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A10036"/>
                </a:solidFill>
                <a:latin typeface="Arial"/>
                <a:cs typeface="Arial"/>
              </a:rPr>
              <a:t>в рамках </a:t>
            </a:r>
            <a:r>
              <a:rPr sz="2800" b="1" spc="-20" dirty="0">
                <a:solidFill>
                  <a:srgbClr val="A10036"/>
                </a:solidFill>
                <a:latin typeface="Arial"/>
                <a:cs typeface="Arial"/>
              </a:rPr>
              <a:t>контрольных </a:t>
            </a:r>
            <a:r>
              <a:rPr sz="2800" b="1" spc="-5" dirty="0">
                <a:solidFill>
                  <a:srgbClr val="A10036"/>
                </a:solidFill>
                <a:latin typeface="Arial"/>
                <a:cs typeface="Arial"/>
              </a:rPr>
              <a:t>цифр </a:t>
            </a:r>
            <a:r>
              <a:rPr sz="2800" b="1" spc="-765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A10036"/>
                </a:solidFill>
                <a:latin typeface="Arial"/>
                <a:cs typeface="Arial"/>
              </a:rPr>
              <a:t>приема</a:t>
            </a:r>
            <a:r>
              <a:rPr sz="2800" b="1" spc="20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A10036"/>
                </a:solidFill>
                <a:latin typeface="Arial"/>
                <a:cs typeface="Arial"/>
              </a:rPr>
              <a:t>и</a:t>
            </a:r>
            <a:r>
              <a:rPr sz="2800" b="1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A10036"/>
                </a:solidFill>
                <a:latin typeface="Arial"/>
                <a:cs typeface="Arial"/>
              </a:rPr>
              <a:t>на </a:t>
            </a:r>
            <a:r>
              <a:rPr sz="2800" b="1" spc="-20" dirty="0">
                <a:solidFill>
                  <a:srgbClr val="A10036"/>
                </a:solidFill>
                <a:latin typeface="Arial"/>
                <a:cs typeface="Arial"/>
              </a:rPr>
              <a:t>места</a:t>
            </a:r>
            <a:r>
              <a:rPr sz="2800" b="1" spc="45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A10036"/>
                </a:solidFill>
                <a:latin typeface="Arial"/>
                <a:cs typeface="Arial"/>
              </a:rPr>
              <a:t>по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A10036"/>
                </a:solidFill>
                <a:latin typeface="Arial"/>
                <a:cs typeface="Arial"/>
              </a:rPr>
              <a:t>договорам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32829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Приоритеты</a:t>
            </a:r>
            <a:r>
              <a:rPr spc="40" dirty="0"/>
              <a:t> </a:t>
            </a:r>
            <a:r>
              <a:rPr spc="-20" dirty="0"/>
              <a:t>обозначаются</a:t>
            </a:r>
            <a:r>
              <a:rPr spc="40" dirty="0"/>
              <a:t> </a:t>
            </a:r>
            <a:r>
              <a:rPr spc="-20" dirty="0"/>
              <a:t>порядковыми </a:t>
            </a:r>
            <a:r>
              <a:rPr spc="-409" dirty="0"/>
              <a:t> </a:t>
            </a:r>
            <a:r>
              <a:rPr spc="-20" dirty="0"/>
              <a:t>номерами.</a:t>
            </a:r>
          </a:p>
          <a:p>
            <a:pPr marL="24765" marR="100330">
              <a:lnSpc>
                <a:spcPct val="100000"/>
              </a:lnSpc>
              <a:spcBef>
                <a:spcPts val="600"/>
              </a:spcBef>
            </a:pPr>
            <a:r>
              <a:rPr b="1" spc="-15" dirty="0">
                <a:solidFill>
                  <a:srgbClr val="A20136"/>
                </a:solidFill>
                <a:latin typeface="Arial"/>
                <a:cs typeface="Arial"/>
              </a:rPr>
              <a:t>Высота</a:t>
            </a:r>
            <a:r>
              <a:rPr b="1" spc="10" dirty="0">
                <a:solidFill>
                  <a:srgbClr val="A2013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A20136"/>
                </a:solidFill>
                <a:latin typeface="Arial"/>
                <a:cs typeface="Arial"/>
              </a:rPr>
              <a:t>приоритетов</a:t>
            </a:r>
            <a:r>
              <a:rPr b="1" spc="40" dirty="0">
                <a:solidFill>
                  <a:srgbClr val="A20136"/>
                </a:solidFill>
                <a:latin typeface="Arial"/>
                <a:cs typeface="Arial"/>
              </a:rPr>
              <a:t> </a:t>
            </a:r>
            <a:r>
              <a:rPr spc="-15" dirty="0"/>
              <a:t>(приоритетность </a:t>
            </a:r>
            <a:r>
              <a:rPr spc="-10" dirty="0"/>
              <a:t> </a:t>
            </a:r>
            <a:r>
              <a:rPr spc="-15" dirty="0"/>
              <a:t>зачисления)</a:t>
            </a:r>
            <a:r>
              <a:rPr spc="55" dirty="0"/>
              <a:t> </a:t>
            </a:r>
            <a:r>
              <a:rPr b="1" spc="-20" dirty="0">
                <a:latin typeface="Arial"/>
                <a:cs typeface="Arial"/>
              </a:rPr>
              <a:t>уменьшается</a:t>
            </a:r>
            <a:r>
              <a:rPr b="1" spc="75" dirty="0">
                <a:latin typeface="Arial"/>
                <a:cs typeface="Arial"/>
              </a:rPr>
              <a:t> </a:t>
            </a:r>
            <a:r>
              <a:rPr spc="-5" dirty="0"/>
              <a:t>с</a:t>
            </a:r>
            <a:r>
              <a:rPr spc="15" dirty="0"/>
              <a:t> </a:t>
            </a:r>
            <a:r>
              <a:rPr spc="-20" dirty="0"/>
              <a:t>возрастанием </a:t>
            </a:r>
            <a:r>
              <a:rPr spc="-409" dirty="0"/>
              <a:t> </a:t>
            </a:r>
            <a:r>
              <a:rPr spc="-15" dirty="0"/>
              <a:t>номеров.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391920" algn="l"/>
              </a:tabLst>
            </a:pPr>
            <a:r>
              <a:rPr spc="-5" dirty="0"/>
              <a:t>Менять</a:t>
            </a:r>
            <a:r>
              <a:rPr spc="20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20" dirty="0"/>
              <a:t>заявлении</a:t>
            </a:r>
            <a:r>
              <a:rPr spc="35" dirty="0"/>
              <a:t> </a:t>
            </a:r>
            <a:r>
              <a:rPr spc="-15" dirty="0"/>
              <a:t>приоритеты</a:t>
            </a:r>
            <a:r>
              <a:rPr spc="45" dirty="0"/>
              <a:t> </a:t>
            </a:r>
            <a:r>
              <a:rPr spc="-10" dirty="0"/>
              <a:t>выбранных </a:t>
            </a:r>
            <a:r>
              <a:rPr spc="-409" dirty="0"/>
              <a:t> </a:t>
            </a:r>
            <a:r>
              <a:rPr spc="-20" dirty="0"/>
              <a:t>программ</a:t>
            </a:r>
            <a:r>
              <a:rPr spc="-15" dirty="0"/>
              <a:t> </a:t>
            </a:r>
            <a:r>
              <a:rPr spc="-30" dirty="0"/>
              <a:t>можно</a:t>
            </a:r>
            <a:r>
              <a:rPr spc="-25" dirty="0"/>
              <a:t> только </a:t>
            </a:r>
            <a:r>
              <a:rPr dirty="0"/>
              <a:t>до</a:t>
            </a:r>
            <a:r>
              <a:rPr spc="5" dirty="0"/>
              <a:t> </a:t>
            </a:r>
            <a:r>
              <a:rPr spc="-25" dirty="0"/>
              <a:t>момента </a:t>
            </a:r>
            <a:r>
              <a:rPr spc="-20" dirty="0"/>
              <a:t> </a:t>
            </a:r>
            <a:r>
              <a:rPr spc="-15" dirty="0"/>
              <a:t>завершения	</a:t>
            </a:r>
            <a:r>
              <a:rPr spc="-30" dirty="0"/>
              <a:t>приема</a:t>
            </a:r>
            <a:r>
              <a:rPr spc="20" dirty="0"/>
              <a:t> </a:t>
            </a:r>
            <a:r>
              <a:rPr spc="-30" dirty="0"/>
              <a:t>документов.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/>
          </a:p>
          <a:p>
            <a:pPr marL="12700">
              <a:lnSpc>
                <a:spcPct val="100000"/>
              </a:lnSpc>
            </a:pPr>
            <a:r>
              <a:rPr spc="-15" dirty="0"/>
              <a:t>Зачисление</a:t>
            </a:r>
            <a:r>
              <a:rPr spc="55" dirty="0"/>
              <a:t> </a:t>
            </a:r>
            <a:r>
              <a:rPr spc="-10" dirty="0"/>
              <a:t>на</a:t>
            </a:r>
            <a:r>
              <a:rPr spc="30" dirty="0"/>
              <a:t> </a:t>
            </a:r>
            <a:r>
              <a:rPr spc="-15" dirty="0"/>
              <a:t>места</a:t>
            </a:r>
            <a:r>
              <a:rPr spc="5" dirty="0"/>
              <a:t> </a:t>
            </a:r>
            <a:r>
              <a:rPr spc="-5" dirty="0"/>
              <a:t>в</a:t>
            </a:r>
            <a:r>
              <a:rPr spc="30" dirty="0"/>
              <a:t> </a:t>
            </a:r>
            <a:r>
              <a:rPr spc="-25" dirty="0"/>
              <a:t>рамках</a:t>
            </a:r>
          </a:p>
          <a:p>
            <a:pPr marL="12700" marR="289560">
              <a:lnSpc>
                <a:spcPct val="100000"/>
              </a:lnSpc>
            </a:pPr>
            <a:r>
              <a:rPr b="1" spc="-15" dirty="0">
                <a:latin typeface="Arial"/>
                <a:cs typeface="Arial"/>
              </a:rPr>
              <a:t>контрольных</a:t>
            </a:r>
            <a:r>
              <a:rPr b="1" spc="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цифр </a:t>
            </a:r>
            <a:r>
              <a:rPr spc="-15" dirty="0"/>
              <a:t>проводится</a:t>
            </a:r>
            <a:r>
              <a:rPr spc="20" dirty="0"/>
              <a:t> </a:t>
            </a:r>
            <a:r>
              <a:rPr spc="-5" dirty="0"/>
              <a:t>в </a:t>
            </a:r>
            <a:r>
              <a:rPr dirty="0"/>
              <a:t> </a:t>
            </a:r>
            <a:r>
              <a:rPr spc="-10" dirty="0"/>
              <a:t>соответствии</a:t>
            </a:r>
            <a:r>
              <a:rPr spc="30" dirty="0"/>
              <a:t> </a:t>
            </a:r>
            <a:r>
              <a:rPr spc="-5" dirty="0"/>
              <a:t>с </a:t>
            </a:r>
            <a:r>
              <a:rPr b="1" spc="-25" dirty="0">
                <a:solidFill>
                  <a:srgbClr val="A10036"/>
                </a:solidFill>
                <a:latin typeface="Arial"/>
                <a:cs typeface="Arial"/>
              </a:rPr>
              <a:t>наиболее</a:t>
            </a:r>
            <a:r>
              <a:rPr b="1" spc="5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A10036"/>
                </a:solidFill>
                <a:latin typeface="Arial"/>
                <a:cs typeface="Arial"/>
              </a:rPr>
              <a:t>высоким </a:t>
            </a:r>
            <a:r>
              <a:rPr b="1" spc="-10" dirty="0">
                <a:solidFill>
                  <a:srgbClr val="A10036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A10036"/>
                </a:solidFill>
                <a:latin typeface="Arial"/>
                <a:cs typeface="Arial"/>
              </a:rPr>
              <a:t>приоритетом</a:t>
            </a:r>
            <a:r>
              <a:rPr spc="-25" dirty="0"/>
              <a:t>,</a:t>
            </a:r>
            <a:r>
              <a:rPr spc="90" dirty="0"/>
              <a:t> </a:t>
            </a:r>
            <a:r>
              <a:rPr spc="-15" dirty="0"/>
              <a:t>по</a:t>
            </a:r>
            <a:r>
              <a:rPr spc="20" dirty="0"/>
              <a:t> </a:t>
            </a:r>
            <a:r>
              <a:rPr spc="-30" dirty="0"/>
              <a:t>которому</a:t>
            </a:r>
            <a:r>
              <a:rPr spc="50" dirty="0"/>
              <a:t> </a:t>
            </a:r>
            <a:r>
              <a:rPr spc="-10" dirty="0"/>
              <a:t>поступающий </a:t>
            </a:r>
            <a:r>
              <a:rPr spc="-409" dirty="0"/>
              <a:t> </a:t>
            </a:r>
            <a:r>
              <a:rPr spc="-15" dirty="0"/>
              <a:t>проходит</a:t>
            </a:r>
            <a:r>
              <a:rPr spc="35" dirty="0"/>
              <a:t> </a:t>
            </a:r>
            <a:r>
              <a:rPr spc="-15" dirty="0"/>
              <a:t>по</a:t>
            </a:r>
            <a:r>
              <a:rPr spc="20" dirty="0"/>
              <a:t> </a:t>
            </a:r>
            <a:r>
              <a:rPr spc="-35" dirty="0"/>
              <a:t>конкурсу</a:t>
            </a:r>
            <a:r>
              <a:rPr spc="25" dirty="0"/>
              <a:t> </a:t>
            </a:r>
            <a:r>
              <a:rPr spc="-5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74" y="828293"/>
            <a:ext cx="39109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" dirty="0"/>
              <a:t>Контрольные</a:t>
            </a:r>
            <a:r>
              <a:rPr spc="-40" dirty="0"/>
              <a:t> </a:t>
            </a:r>
            <a:r>
              <a:rPr spc="-10" dirty="0"/>
              <a:t>даты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922" y="32321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374" y="1518869"/>
            <a:ext cx="3354070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Прием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документов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40"/>
              </a:lnSpc>
            </a:pPr>
            <a:r>
              <a:rPr sz="2400" b="1" dirty="0">
                <a:latin typeface="Arial"/>
                <a:cs typeface="Arial"/>
              </a:rPr>
              <a:t>на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обучение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42013"/>
              </p:ext>
            </p:extLst>
          </p:nvPr>
        </p:nvGraphicFramePr>
        <p:xfrm>
          <a:off x="4841875" y="1593849"/>
          <a:ext cx="5965824" cy="4370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9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-5" dirty="0" err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Ба</a:t>
                      </a:r>
                      <a:r>
                        <a:rPr sz="1400" spc="30" dirty="0" err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5" dirty="0" err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ала</a:t>
                      </a:r>
                      <a:r>
                        <a:rPr sz="1400" spc="-10" dirty="0" err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" dirty="0" err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10" dirty="0" err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40" dirty="0" err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 err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1003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Договор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76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00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400" spc="-3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Формы</a:t>
                      </a:r>
                      <a:r>
                        <a:rPr sz="1400" spc="-5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обучения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очная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97485" indent="-1905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3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1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чн</a:t>
                      </a:r>
                      <a:r>
                        <a:rPr sz="1200" spc="-1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2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-1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200" spc="-1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3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1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чн</a:t>
                      </a:r>
                      <a:r>
                        <a:rPr sz="1200" spc="-1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я 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заочная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начало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приема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заявлений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приеме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на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чение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аемых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ме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200" spc="-5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июня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8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200" spc="-5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июня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420">
                <a:tc>
                  <a:txBody>
                    <a:bodyPr/>
                    <a:lstStyle/>
                    <a:p>
                      <a:pPr marL="91440" marR="8058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шени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приема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ов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от 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поступающих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обучение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с</a:t>
                      </a:r>
                    </a:p>
                    <a:p>
                      <a:pPr marL="91440" marR="11582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ждением</a:t>
                      </a:r>
                      <a:r>
                        <a:rPr sz="12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пи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ьны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х 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испытаний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(ВИ)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-4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ru-RU"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200" spc="-4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929">
                <a:tc>
                  <a:txBody>
                    <a:bodyPr/>
                    <a:lstStyle/>
                    <a:p>
                      <a:pPr marL="91440" marR="8001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шени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приема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ов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 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поступающих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обучение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про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дение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лн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х 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вступительных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испытаний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(ДВИ)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01</a:t>
                      </a:r>
                      <a:r>
                        <a:rPr sz="1200" spc="-4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ru-RU"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200" spc="-4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6848">
                <a:tc>
                  <a:txBody>
                    <a:bodyPr/>
                    <a:lstStyle/>
                    <a:p>
                      <a:pPr marL="91440" marR="801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шени</a:t>
                      </a:r>
                      <a:r>
                        <a:rPr lang="ru-RU" sz="12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приема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ов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 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поступающих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обучение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без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прохождения</a:t>
                      </a:r>
                      <a:r>
                        <a:rPr sz="12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ВИ,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проводимых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91440" marR="201930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Академией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самостоятельно,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том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числе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поступающих 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200" spc="2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вступительных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испытаний</a:t>
                      </a:r>
                      <a:r>
                        <a:rPr lang="ru-RU" sz="1200" spc="-20" dirty="0">
                          <a:latin typeface="Microsoft Sans Serif"/>
                          <a:cs typeface="Microsoft Sans Serif"/>
                        </a:rPr>
                        <a:t>; завершение ВИ и ДВИ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200" spc="-3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200" spc="-3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74" y="828293"/>
            <a:ext cx="39109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" dirty="0"/>
              <a:t>Контрольные</a:t>
            </a:r>
            <a:r>
              <a:rPr spc="-40" dirty="0"/>
              <a:t> </a:t>
            </a:r>
            <a:r>
              <a:rPr spc="-10" dirty="0"/>
              <a:t>даты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922" y="32321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679" y="1763978"/>
            <a:ext cx="225107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Зачисление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b="1" spc="-15" dirty="0">
                <a:latin typeface="Arial"/>
                <a:cs typeface="Arial"/>
              </a:rPr>
              <a:t>договор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898009" y="1814448"/>
          <a:ext cx="7489190" cy="3806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59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Ба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авр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с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ец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лит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1003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Договор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100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400" spc="-3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Формы</a:t>
                      </a:r>
                      <a:r>
                        <a:rPr sz="1400" spc="-5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обучения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очная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421640" marR="301625" indent="-18923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200" spc="-3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1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чн</a:t>
                      </a:r>
                      <a:r>
                        <a:rPr sz="1200" spc="-1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2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-1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200" spc="-1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3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1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чн</a:t>
                      </a:r>
                      <a:r>
                        <a:rPr sz="1200" spc="-1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я 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заочная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4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Публикация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конкурсных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списков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16</a:t>
                      </a:r>
                      <a:r>
                        <a:rPr sz="1200" spc="-4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23</a:t>
                      </a:r>
                      <a:r>
                        <a:rPr sz="1200" spc="-4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321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Завершение приема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оригинала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документа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установленного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образца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копии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документа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установленного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образца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(завершение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проставления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тм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тк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ни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низ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ию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ин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 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документа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установленного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образца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(выставляется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поступающим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ЕПГУ))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заключения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договора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об о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ни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тных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ьны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г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18</a:t>
                      </a:r>
                      <a:r>
                        <a:rPr sz="1200" spc="-6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26</a:t>
                      </a:r>
                      <a:r>
                        <a:rPr sz="1200" spc="-6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Издание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приказов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зачислении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21</a:t>
                      </a:r>
                      <a:r>
                        <a:rPr sz="1200" spc="-4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28</a:t>
                      </a:r>
                      <a:r>
                        <a:rPr sz="1200" spc="-4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464748"/>
                          </a:solidFill>
                          <a:latin typeface="Microsoft Sans Serif"/>
                          <a:cs typeface="Microsoft Sans Serif"/>
                        </a:rPr>
                        <a:t>августа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6976" y="124967"/>
            <a:ext cx="1574292" cy="6873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88035"/>
            <a:ext cx="891540" cy="320040"/>
          </a:xfrm>
          <a:custGeom>
            <a:avLst/>
            <a:gdLst/>
            <a:ahLst/>
            <a:cxnLst/>
            <a:rect l="l" t="t" r="r" b="b"/>
            <a:pathLst>
              <a:path w="891540" h="320040">
                <a:moveTo>
                  <a:pt x="891540" y="0"/>
                </a:moveTo>
                <a:lnTo>
                  <a:pt x="0" y="0"/>
                </a:lnTo>
                <a:lnTo>
                  <a:pt x="0" y="320039"/>
                </a:lnTo>
                <a:lnTo>
                  <a:pt x="891540" y="320039"/>
                </a:lnTo>
                <a:lnTo>
                  <a:pt x="891540" y="0"/>
                </a:lnTo>
                <a:close/>
              </a:path>
            </a:pathLst>
          </a:custGeom>
          <a:solidFill>
            <a:srgbClr val="A201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59586" y="6572250"/>
            <a:ext cx="2303780" cy="0"/>
          </a:xfrm>
          <a:custGeom>
            <a:avLst/>
            <a:gdLst/>
            <a:ahLst/>
            <a:cxnLst/>
            <a:rect l="l" t="t" r="r" b="b"/>
            <a:pathLst>
              <a:path w="2303779">
                <a:moveTo>
                  <a:pt x="0" y="0"/>
                </a:moveTo>
                <a:lnTo>
                  <a:pt x="2303399" y="0"/>
                </a:lnTo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263" y="2346664"/>
            <a:ext cx="4376236" cy="30827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87374" y="828293"/>
            <a:ext cx="46958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5" dirty="0">
                <a:latin typeface="Arial"/>
                <a:cs typeface="Arial"/>
              </a:rPr>
              <a:t>Алгоритм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поступления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9922" y="32321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9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6120" y="5729427"/>
            <a:ext cx="633158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669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A20136"/>
                </a:solidFill>
                <a:latin typeface="Microsoft Sans Serif"/>
                <a:cs typeface="Microsoft Sans Serif"/>
              </a:rPr>
              <a:t>* </a:t>
            </a:r>
            <a:r>
              <a:rPr sz="1000" spc="-10" dirty="0">
                <a:solidFill>
                  <a:srgbClr val="A20136"/>
                </a:solidFill>
                <a:latin typeface="Microsoft Sans Serif"/>
                <a:cs typeface="Microsoft Sans Serif"/>
              </a:rPr>
              <a:t>бюджет: </a:t>
            </a:r>
            <a:r>
              <a:rPr sz="1000" spc="-10" dirty="0">
                <a:latin typeface="Microsoft Sans Serif"/>
                <a:cs typeface="Microsoft Sans Serif"/>
              </a:rPr>
              <a:t>оригинал </a:t>
            </a:r>
            <a:r>
              <a:rPr sz="1000" spc="-25" dirty="0">
                <a:latin typeface="Microsoft Sans Serif"/>
                <a:cs typeface="Microsoft Sans Serif"/>
              </a:rPr>
              <a:t>документа </a:t>
            </a:r>
            <a:r>
              <a:rPr sz="1000" spc="-10" dirty="0">
                <a:latin typeface="Microsoft Sans Serif"/>
                <a:cs typeface="Microsoft Sans Serif"/>
              </a:rPr>
              <a:t>установленного </a:t>
            </a:r>
            <a:r>
              <a:rPr sz="1000" spc="-15" dirty="0">
                <a:latin typeface="Microsoft Sans Serif"/>
                <a:cs typeface="Microsoft Sans Serif"/>
              </a:rPr>
              <a:t>образца </a:t>
            </a:r>
            <a:r>
              <a:rPr sz="1000" spc="-5" dirty="0">
                <a:latin typeface="Microsoft Sans Serif"/>
                <a:cs typeface="Microsoft Sans Serif"/>
              </a:rPr>
              <a:t>или проставление </a:t>
            </a:r>
            <a:r>
              <a:rPr sz="1000" spc="-20" dirty="0">
                <a:latin typeface="Microsoft Sans Serif"/>
                <a:cs typeface="Microsoft Sans Serif"/>
              </a:rPr>
              <a:t>отметки </a:t>
            </a:r>
            <a:r>
              <a:rPr sz="1000" spc="-5" dirty="0">
                <a:latin typeface="Microsoft Sans Serif"/>
                <a:cs typeface="Microsoft Sans Serif"/>
              </a:rPr>
              <a:t>о </a:t>
            </a:r>
            <a:r>
              <a:rPr sz="1000" spc="-10" dirty="0">
                <a:latin typeface="Microsoft Sans Serif"/>
                <a:cs typeface="Microsoft Sans Serif"/>
              </a:rPr>
              <a:t>предоставлении </a:t>
            </a:r>
            <a:r>
              <a:rPr sz="1000" spc="-5" dirty="0">
                <a:latin typeface="Microsoft Sans Serif"/>
                <a:cs typeface="Microsoft Sans Serif"/>
              </a:rPr>
              <a:t>в 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организацию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оригинала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документа</a:t>
            </a:r>
            <a:r>
              <a:rPr sz="1000" spc="5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установленного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образца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на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ЕПГУ.</a:t>
            </a:r>
            <a:endParaRPr sz="10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10" dirty="0">
                <a:solidFill>
                  <a:srgbClr val="A20136"/>
                </a:solidFill>
                <a:latin typeface="Microsoft Sans Serif"/>
                <a:cs typeface="Microsoft Sans Serif"/>
              </a:rPr>
              <a:t>договор: </a:t>
            </a:r>
            <a:r>
              <a:rPr sz="1000" spc="-10" dirty="0">
                <a:latin typeface="Microsoft Sans Serif"/>
                <a:cs typeface="Microsoft Sans Serif"/>
              </a:rPr>
              <a:t>оригинал </a:t>
            </a:r>
            <a:r>
              <a:rPr sz="1000" spc="-25" dirty="0">
                <a:latin typeface="Microsoft Sans Serif"/>
                <a:cs typeface="Microsoft Sans Serif"/>
              </a:rPr>
              <a:t>документа </a:t>
            </a:r>
            <a:r>
              <a:rPr sz="1000" spc="-10" dirty="0">
                <a:latin typeface="Microsoft Sans Serif"/>
                <a:cs typeface="Microsoft Sans Serif"/>
              </a:rPr>
              <a:t>установленного </a:t>
            </a:r>
            <a:r>
              <a:rPr sz="1000" spc="-15" dirty="0">
                <a:latin typeface="Microsoft Sans Serif"/>
                <a:cs typeface="Microsoft Sans Serif"/>
              </a:rPr>
              <a:t>образца, </a:t>
            </a:r>
            <a:r>
              <a:rPr sz="1000" spc="-5" dirty="0">
                <a:latin typeface="Microsoft Sans Serif"/>
                <a:cs typeface="Microsoft Sans Serif"/>
              </a:rPr>
              <a:t>или </a:t>
            </a:r>
            <a:r>
              <a:rPr sz="1000" spc="-25" dirty="0">
                <a:latin typeface="Microsoft Sans Serif"/>
                <a:cs typeface="Microsoft Sans Serif"/>
              </a:rPr>
              <a:t>копии документа </a:t>
            </a:r>
            <a:r>
              <a:rPr sz="1000" spc="-10" dirty="0">
                <a:latin typeface="Microsoft Sans Serif"/>
                <a:cs typeface="Microsoft Sans Serif"/>
              </a:rPr>
              <a:t>установленного </a:t>
            </a:r>
            <a:r>
              <a:rPr sz="1000" spc="-15" dirty="0">
                <a:latin typeface="Microsoft Sans Serif"/>
                <a:cs typeface="Microsoft Sans Serif"/>
              </a:rPr>
              <a:t>образца, </a:t>
            </a:r>
            <a:r>
              <a:rPr sz="1000" spc="-5" dirty="0">
                <a:latin typeface="Microsoft Sans Serif"/>
                <a:cs typeface="Microsoft Sans Serif"/>
              </a:rPr>
              <a:t>или 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проставление </a:t>
            </a:r>
            <a:r>
              <a:rPr sz="1000" spc="-20" dirty="0">
                <a:latin typeface="Microsoft Sans Serif"/>
                <a:cs typeface="Microsoft Sans Serif"/>
              </a:rPr>
              <a:t>отметки </a:t>
            </a:r>
            <a:r>
              <a:rPr sz="1000" spc="-5" dirty="0">
                <a:latin typeface="Microsoft Sans Serif"/>
                <a:cs typeface="Microsoft Sans Serif"/>
              </a:rPr>
              <a:t>о </a:t>
            </a:r>
            <a:r>
              <a:rPr sz="1000" spc="-10" dirty="0">
                <a:latin typeface="Microsoft Sans Serif"/>
                <a:cs typeface="Microsoft Sans Serif"/>
              </a:rPr>
              <a:t>предоставлении </a:t>
            </a:r>
            <a:r>
              <a:rPr sz="1000" spc="-5" dirty="0">
                <a:latin typeface="Microsoft Sans Serif"/>
                <a:cs typeface="Microsoft Sans Serif"/>
              </a:rPr>
              <a:t>в </a:t>
            </a:r>
            <a:r>
              <a:rPr sz="1000" spc="-15" dirty="0">
                <a:latin typeface="Microsoft Sans Serif"/>
                <a:cs typeface="Microsoft Sans Serif"/>
              </a:rPr>
              <a:t>организацию </a:t>
            </a:r>
            <a:r>
              <a:rPr sz="1000" spc="-10" dirty="0">
                <a:latin typeface="Microsoft Sans Serif"/>
                <a:cs typeface="Microsoft Sans Serif"/>
              </a:rPr>
              <a:t>оригинала </a:t>
            </a:r>
            <a:r>
              <a:rPr sz="1000" spc="-25" dirty="0">
                <a:latin typeface="Microsoft Sans Serif"/>
                <a:cs typeface="Microsoft Sans Serif"/>
              </a:rPr>
              <a:t>документа </a:t>
            </a:r>
            <a:r>
              <a:rPr sz="1000" spc="-10" dirty="0">
                <a:latin typeface="Microsoft Sans Serif"/>
                <a:cs typeface="Microsoft Sans Serif"/>
              </a:rPr>
              <a:t>установленного </a:t>
            </a:r>
            <a:r>
              <a:rPr sz="1000" spc="-15" dirty="0">
                <a:latin typeface="Microsoft Sans Serif"/>
                <a:cs typeface="Microsoft Sans Serif"/>
              </a:rPr>
              <a:t>образца </a:t>
            </a:r>
            <a:r>
              <a:rPr sz="1000" spc="-10" dirty="0">
                <a:latin typeface="Microsoft Sans Serif"/>
                <a:cs typeface="Microsoft Sans Serif"/>
              </a:rPr>
              <a:t>на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ЕПГУ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заключение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договора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об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оказании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платных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образовательных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услуг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5272" y="1999233"/>
            <a:ext cx="18757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Подача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документов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Академию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0691" y="1460753"/>
            <a:ext cx="449580" cy="3695065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6000" b="1" spc="-5" dirty="0">
                <a:solidFill>
                  <a:srgbClr val="A20136"/>
                </a:solidFill>
                <a:latin typeface="Arial"/>
                <a:cs typeface="Arial"/>
              </a:rPr>
              <a:t>1</a:t>
            </a:r>
            <a:endParaRPr sz="6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5"/>
              </a:spcBef>
            </a:pPr>
            <a:r>
              <a:rPr sz="6000" b="1" spc="-5" dirty="0">
                <a:solidFill>
                  <a:srgbClr val="A20136"/>
                </a:solidFill>
                <a:latin typeface="Arial"/>
                <a:cs typeface="Arial"/>
              </a:rPr>
              <a:t>2</a:t>
            </a:r>
            <a:endParaRPr sz="6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95"/>
              </a:spcBef>
            </a:pPr>
            <a:r>
              <a:rPr sz="6000" b="1" spc="-5" dirty="0">
                <a:solidFill>
                  <a:srgbClr val="A20136"/>
                </a:solidFill>
                <a:latin typeface="Arial"/>
                <a:cs typeface="Arial"/>
              </a:rPr>
              <a:t>3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5344" y="3175507"/>
            <a:ext cx="21431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Microsoft Sans Serif"/>
                <a:cs typeface="Microsoft Sans Serif"/>
              </a:rPr>
              <a:t>Сдача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(или)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ДВИ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(при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необходимости)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5344" y="4181601"/>
            <a:ext cx="24212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Корректировка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приоритетов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заявлении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(при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необходимости,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но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момента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завершения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приема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документов)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74045" y="1925523"/>
            <a:ext cx="15754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Microsoft Sans Serif"/>
                <a:cs typeface="Microsoft Sans Serif"/>
              </a:rPr>
              <a:t>Ознакомление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328295">
              <a:lnSpc>
                <a:spcPct val="100000"/>
              </a:lnSpc>
              <a:spcBef>
                <a:spcPts val="5"/>
              </a:spcBef>
            </a:pPr>
            <a:r>
              <a:rPr sz="1600" spc="-100" dirty="0">
                <a:latin typeface="Microsoft Sans Serif"/>
                <a:cs typeface="Microsoft Sans Serif"/>
              </a:rPr>
              <a:t>к</a:t>
            </a:r>
            <a:r>
              <a:rPr sz="1600" spc="-35" dirty="0">
                <a:latin typeface="Microsoft Sans Serif"/>
                <a:cs typeface="Microsoft Sans Serif"/>
              </a:rPr>
              <a:t>онк</a:t>
            </a:r>
            <a:r>
              <a:rPr sz="1600" spc="-60" dirty="0">
                <a:latin typeface="Microsoft Sans Serif"/>
                <a:cs typeface="Microsoft Sans Serif"/>
              </a:rPr>
              <a:t>у</a:t>
            </a:r>
            <a:r>
              <a:rPr sz="1600" spc="-10" dirty="0">
                <a:latin typeface="Microsoft Sans Serif"/>
                <a:cs typeface="Microsoft Sans Serif"/>
              </a:rPr>
              <a:t>р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25" dirty="0">
                <a:latin typeface="Microsoft Sans Serif"/>
                <a:cs typeface="Microsoft Sans Serif"/>
              </a:rPr>
              <a:t>ы</a:t>
            </a:r>
            <a:r>
              <a:rPr sz="1600" spc="-15" dirty="0">
                <a:latin typeface="Microsoft Sans Serif"/>
                <a:cs typeface="Microsoft Sans Serif"/>
              </a:rPr>
              <a:t>м</a:t>
            </a:r>
            <a:r>
              <a:rPr sz="1600" spc="-5" dirty="0">
                <a:latin typeface="Microsoft Sans Serif"/>
                <a:cs typeface="Microsoft Sans Serif"/>
              </a:rPr>
              <a:t>и  </a:t>
            </a:r>
            <a:r>
              <a:rPr sz="1600" spc="-25" dirty="0">
                <a:latin typeface="Microsoft Sans Serif"/>
                <a:cs typeface="Microsoft Sans Serif"/>
              </a:rPr>
              <a:t>списками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74045" y="4425137"/>
            <a:ext cx="157543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Microsoft Sans Serif"/>
                <a:cs typeface="Microsoft Sans Serif"/>
              </a:rPr>
              <a:t>Ознакомление </a:t>
            </a:r>
            <a:r>
              <a:rPr sz="1600" spc="-5" dirty="0">
                <a:latin typeface="Microsoft Sans Serif"/>
                <a:cs typeface="Microsoft Sans Serif"/>
              </a:rPr>
              <a:t>с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информацией </a:t>
            </a:r>
            <a:r>
              <a:rPr sz="1600" spc="-5" dirty="0">
                <a:latin typeface="Microsoft Sans Serif"/>
                <a:cs typeface="Microsoft Sans Serif"/>
              </a:rPr>
              <a:t>о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зачислении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31426" y="1763978"/>
            <a:ext cx="272097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6375"/>
              </a:lnSpc>
              <a:spcBef>
                <a:spcPts val="100"/>
              </a:spcBef>
            </a:pPr>
            <a:r>
              <a:rPr sz="6000" b="1" dirty="0">
                <a:solidFill>
                  <a:srgbClr val="A20136"/>
                </a:solidFill>
                <a:latin typeface="Arial"/>
                <a:cs typeface="Arial"/>
              </a:rPr>
              <a:t>4</a:t>
            </a:r>
            <a:endParaRPr sz="6000" dirty="0">
              <a:latin typeface="Arial"/>
              <a:cs typeface="Arial"/>
            </a:endParaRPr>
          </a:p>
          <a:p>
            <a:pPr marL="655320" marR="30480" indent="-617220">
              <a:lnSpc>
                <a:spcPct val="81400"/>
              </a:lnSpc>
              <a:spcBef>
                <a:spcPts val="515"/>
              </a:spcBef>
            </a:pPr>
            <a:r>
              <a:rPr sz="9000" b="1" spc="-7" baseline="-35648" dirty="0">
                <a:solidFill>
                  <a:srgbClr val="A20136"/>
                </a:solidFill>
                <a:latin typeface="Arial"/>
                <a:cs typeface="Arial"/>
              </a:rPr>
              <a:t>5 </a:t>
            </a:r>
            <a:r>
              <a:rPr sz="1600" spc="-10" dirty="0">
                <a:latin typeface="Microsoft Sans Serif"/>
                <a:cs typeface="Microsoft Sans Serif"/>
              </a:rPr>
              <a:t>Предоставление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оригинала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документа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образовании</a:t>
            </a:r>
            <a:r>
              <a:rPr sz="1600" spc="-20" dirty="0">
                <a:solidFill>
                  <a:srgbClr val="A20136"/>
                </a:solidFill>
                <a:latin typeface="Microsoft Sans Serif"/>
                <a:cs typeface="Microsoft Sans Serif"/>
              </a:rPr>
              <a:t>*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 marL="38100">
              <a:lnSpc>
                <a:spcPct val="100000"/>
              </a:lnSpc>
              <a:spcBef>
                <a:spcPts val="1550"/>
              </a:spcBef>
            </a:pPr>
            <a:r>
              <a:rPr sz="6000" b="1" spc="-5" dirty="0">
                <a:solidFill>
                  <a:srgbClr val="A20136"/>
                </a:solidFill>
                <a:latin typeface="Arial"/>
                <a:cs typeface="Arial"/>
              </a:rPr>
              <a:t>6</a:t>
            </a:r>
            <a:endParaRPr sz="6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74" y="828293"/>
            <a:ext cx="61214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Индивидуальные</a:t>
            </a:r>
            <a:r>
              <a:rPr spc="-75" dirty="0"/>
              <a:t> </a:t>
            </a:r>
            <a:r>
              <a:rPr spc="-15" dirty="0"/>
              <a:t>достижения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862" y="32321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7325" y="1918797"/>
            <a:ext cx="5565432" cy="37367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8814" y="1855977"/>
            <a:ext cx="4264660" cy="388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0515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Индивидуальные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достижения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делятся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группы,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каждой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группе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можно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85979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получить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определенное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количество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баллов,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внутри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группы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баллы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суммируются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A20136"/>
                </a:solidFill>
                <a:latin typeface="Arial"/>
                <a:cs typeface="Arial"/>
              </a:rPr>
              <a:t>+10</a:t>
            </a:r>
            <a:r>
              <a:rPr sz="5400" b="1" spc="-60" dirty="0">
                <a:solidFill>
                  <a:srgbClr val="A2013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A20136"/>
                </a:solidFill>
                <a:latin typeface="Arial"/>
                <a:cs typeface="Arial"/>
              </a:rPr>
              <a:t>баллов</a:t>
            </a:r>
            <a:endParaRPr sz="2800" dirty="0">
              <a:latin typeface="Arial"/>
              <a:cs typeface="Arial"/>
            </a:endParaRPr>
          </a:p>
          <a:p>
            <a:pPr marL="12700" marR="1036319">
              <a:lnSpc>
                <a:spcPct val="100000"/>
              </a:lnSpc>
              <a:spcBef>
                <a:spcPts val="610"/>
              </a:spcBef>
            </a:pPr>
            <a:r>
              <a:rPr sz="1600" spc="-15" dirty="0">
                <a:latin typeface="Microsoft Sans Serif"/>
                <a:cs typeface="Microsoft Sans Serif"/>
              </a:rPr>
              <a:t>Максимальное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количество </a:t>
            </a:r>
            <a:r>
              <a:rPr sz="1600" spc="-15" dirty="0">
                <a:latin typeface="Microsoft Sans Serif"/>
                <a:cs typeface="Microsoft Sans Serif"/>
              </a:rPr>
              <a:t> дополнительных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баллов,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которые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может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получить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поступающий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Подробная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информация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сайте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Академии: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u="heavy" spc="-1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Индивидуальные</a:t>
            </a:r>
            <a:r>
              <a:rPr sz="1600" b="1" u="heavy" spc="40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heavy" spc="-15" dirty="0">
                <a:solidFill>
                  <a:srgbClr val="A20136"/>
                </a:solidFill>
                <a:uFill>
                  <a:solidFill>
                    <a:srgbClr val="A20136"/>
                  </a:solidFill>
                </a:uFill>
                <a:latin typeface="Arial"/>
                <a:cs typeface="Arial"/>
                <a:hlinkClick r:id="rId3"/>
              </a:rPr>
              <a:t>достижения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1543</Words>
  <Application>Microsoft Office PowerPoint</Application>
  <PresentationFormat>Произвольный</PresentationFormat>
  <Paragraphs>232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Microsoft Sans Serif</vt:lpstr>
      <vt:lpstr>Times New Roman</vt:lpstr>
      <vt:lpstr>Office Theme</vt:lpstr>
      <vt:lpstr>Приемная кампания 2023</vt:lpstr>
      <vt:lpstr>Способы подачи документов в Академию</vt:lpstr>
      <vt:lpstr>Перечень документов, которые необходимо  представить в Приемную комиссию</vt:lpstr>
      <vt:lpstr>Зачисление на бюджет: 2 этапа</vt:lpstr>
      <vt:lpstr>Приоритеты зачисления</vt:lpstr>
      <vt:lpstr>Контрольные даты</vt:lpstr>
      <vt:lpstr>Контрольные даты</vt:lpstr>
      <vt:lpstr>Презентация PowerPoint</vt:lpstr>
      <vt:lpstr>Индивидуальные достижения</vt:lpstr>
      <vt:lpstr>Индивидуальные достижения</vt:lpstr>
      <vt:lpstr>Индивидуальные достижения</vt:lpstr>
      <vt:lpstr>Индивидуальные достижения</vt:lpstr>
      <vt:lpstr>Вступительные испытания</vt:lpstr>
      <vt:lpstr>Вступительные испытания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Климова Александра Сергеевна</cp:lastModifiedBy>
  <cp:revision>5</cp:revision>
  <cp:lastPrinted>2023-04-05T10:33:57Z</cp:lastPrinted>
  <dcterms:created xsi:type="dcterms:W3CDTF">2023-04-05T08:43:48Z</dcterms:created>
  <dcterms:modified xsi:type="dcterms:W3CDTF">2023-04-09T23:24:50Z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2023-04-05T00:00:00Z</vt:filetime>
  </property>
</Properties>
</file>